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10"/>
  </p:notesMasterIdLst>
  <p:sldIdLst>
    <p:sldId id="270" r:id="rId4"/>
    <p:sldId id="480" r:id="rId5"/>
    <p:sldId id="287" r:id="rId6"/>
    <p:sldId id="286" r:id="rId7"/>
    <p:sldId id="420" r:id="rId8"/>
    <p:sldId id="421" r:id="rId9"/>
    <p:sldId id="514" r:id="rId10"/>
    <p:sldId id="512" r:id="rId11"/>
    <p:sldId id="513" r:id="rId12"/>
    <p:sldId id="454" r:id="rId13"/>
    <p:sldId id="497" r:id="rId14"/>
    <p:sldId id="498" r:id="rId15"/>
    <p:sldId id="499" r:id="rId16"/>
    <p:sldId id="500" r:id="rId17"/>
    <p:sldId id="502" r:id="rId18"/>
    <p:sldId id="504" r:id="rId19"/>
    <p:sldId id="455" r:id="rId20"/>
    <p:sldId id="288" r:id="rId21"/>
    <p:sldId id="435" r:id="rId22"/>
    <p:sldId id="380" r:id="rId23"/>
    <p:sldId id="496" r:id="rId24"/>
    <p:sldId id="424" r:id="rId25"/>
    <p:sldId id="383" r:id="rId26"/>
    <p:sldId id="384" r:id="rId27"/>
    <p:sldId id="385" r:id="rId28"/>
    <p:sldId id="387" r:id="rId29"/>
    <p:sldId id="290" r:id="rId30"/>
    <p:sldId id="294" r:id="rId31"/>
    <p:sldId id="343" r:id="rId32"/>
    <p:sldId id="344" r:id="rId33"/>
    <p:sldId id="428" r:id="rId34"/>
    <p:sldId id="429" r:id="rId35"/>
    <p:sldId id="505" r:id="rId36"/>
    <p:sldId id="506" r:id="rId37"/>
    <p:sldId id="507" r:id="rId38"/>
    <p:sldId id="508" r:id="rId39"/>
    <p:sldId id="509" r:id="rId40"/>
    <p:sldId id="510" r:id="rId41"/>
    <p:sldId id="511" r:id="rId42"/>
    <p:sldId id="298" r:id="rId43"/>
    <p:sldId id="299" r:id="rId44"/>
    <p:sldId id="484" r:id="rId45"/>
    <p:sldId id="483" r:id="rId46"/>
    <p:sldId id="487" r:id="rId47"/>
    <p:sldId id="412" r:id="rId48"/>
    <p:sldId id="415" r:id="rId49"/>
    <p:sldId id="416" r:id="rId50"/>
    <p:sldId id="418" r:id="rId51"/>
    <p:sldId id="459" r:id="rId52"/>
    <p:sldId id="372" r:id="rId53"/>
    <p:sldId id="460" r:id="rId54"/>
    <p:sldId id="419" r:id="rId55"/>
    <p:sldId id="355" r:id="rId56"/>
    <p:sldId id="356" r:id="rId57"/>
    <p:sldId id="447" r:id="rId58"/>
    <p:sldId id="422" r:id="rId59"/>
    <p:sldId id="448" r:id="rId60"/>
    <p:sldId id="516" r:id="rId61"/>
    <p:sldId id="517" r:id="rId62"/>
    <p:sldId id="518" r:id="rId63"/>
    <p:sldId id="519" r:id="rId64"/>
    <p:sldId id="520" r:id="rId65"/>
    <p:sldId id="521" r:id="rId66"/>
    <p:sldId id="488" r:id="rId67"/>
    <p:sldId id="489" r:id="rId68"/>
    <p:sldId id="490" r:id="rId69"/>
    <p:sldId id="491" r:id="rId70"/>
    <p:sldId id="492" r:id="rId71"/>
    <p:sldId id="493" r:id="rId72"/>
    <p:sldId id="522" r:id="rId73"/>
    <p:sldId id="431" r:id="rId74"/>
    <p:sldId id="315" r:id="rId75"/>
    <p:sldId id="433" r:id="rId76"/>
    <p:sldId id="317" r:id="rId77"/>
    <p:sldId id="388" r:id="rId78"/>
    <p:sldId id="434" r:id="rId79"/>
    <p:sldId id="319" r:id="rId80"/>
    <p:sldId id="320" r:id="rId81"/>
    <p:sldId id="321" r:id="rId82"/>
    <p:sldId id="322" r:id="rId83"/>
    <p:sldId id="438" r:id="rId84"/>
    <p:sldId id="439" r:id="rId85"/>
    <p:sldId id="440" r:id="rId86"/>
    <p:sldId id="325" r:id="rId87"/>
    <p:sldId id="326" r:id="rId88"/>
    <p:sldId id="327" r:id="rId89"/>
    <p:sldId id="469" r:id="rId90"/>
    <p:sldId id="494" r:id="rId91"/>
    <p:sldId id="345" r:id="rId92"/>
    <p:sldId id="461" r:id="rId93"/>
    <p:sldId id="462" r:id="rId94"/>
    <p:sldId id="463" r:id="rId95"/>
    <p:sldId id="495" r:id="rId96"/>
    <p:sldId id="358" r:id="rId97"/>
    <p:sldId id="453" r:id="rId98"/>
    <p:sldId id="361" r:id="rId99"/>
    <p:sldId id="468" r:id="rId100"/>
    <p:sldId id="391" r:id="rId101"/>
    <p:sldId id="393" r:id="rId102"/>
    <p:sldId id="394" r:id="rId103"/>
    <p:sldId id="470" r:id="rId104"/>
    <p:sldId id="474" r:id="rId105"/>
    <p:sldId id="476" r:id="rId106"/>
    <p:sldId id="477" r:id="rId107"/>
    <p:sldId id="478" r:id="rId108"/>
    <p:sldId id="271" r:id="rId10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Nephawe" initials="TN" lastIdx="1" clrIdx="0">
    <p:extLst>
      <p:ext uri="{19B8F6BF-5375-455C-9EA6-DF929625EA0E}">
        <p15:presenceInfo xmlns:p15="http://schemas.microsoft.com/office/powerpoint/2012/main" userId="S-1-5-21-50004153-3326393311-2427390522-2772" providerId="AD"/>
      </p:ext>
    </p:extLst>
  </p:cmAuthor>
  <p:cmAuthor id="2" name="Unathi Lekonyana" initials="U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6470" autoAdjust="0"/>
  </p:normalViewPr>
  <p:slideViewPr>
    <p:cSldViewPr snapToGrid="0">
      <p:cViewPr varScale="1">
        <p:scale>
          <a:sx n="69" d="100"/>
          <a:sy n="69" d="100"/>
        </p:scale>
        <p:origin x="1320" y="6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EQUITABLE SHARE</c:v>
                </c:pt>
              </c:strCache>
            </c:strRef>
          </c:tx>
          <c:spPr>
            <a:solidFill>
              <a:schemeClr val="accent1"/>
            </a:solidFill>
            <a:ln>
              <a:noFill/>
            </a:ln>
            <a:effectLst/>
          </c:spPr>
          <c:invertIfNegative val="0"/>
          <c:cat>
            <c:strRef>
              <c:f>Sheet1!$C$15:$G$15</c:f>
              <c:strCache>
                <c:ptCount val="5"/>
                <c:pt idx="0">
                  <c:v>2016/17</c:v>
                </c:pt>
                <c:pt idx="1">
                  <c:v>2017/18</c:v>
                </c:pt>
                <c:pt idx="2">
                  <c:v>2018/19</c:v>
                </c:pt>
                <c:pt idx="3">
                  <c:v>2019/20</c:v>
                </c:pt>
                <c:pt idx="4">
                  <c:v>2020/21</c:v>
                </c:pt>
              </c:strCache>
            </c:strRef>
          </c:cat>
          <c:val>
            <c:numRef>
              <c:f>Sheet1!$C$16:$G$16</c:f>
              <c:numCache>
                <c:formatCode>0%</c:formatCode>
                <c:ptCount val="5"/>
                <c:pt idx="0">
                  <c:v>1</c:v>
                </c:pt>
                <c:pt idx="1">
                  <c:v>1</c:v>
                </c:pt>
                <c:pt idx="2">
                  <c:v>1</c:v>
                </c:pt>
                <c:pt idx="3">
                  <c:v>1</c:v>
                </c:pt>
                <c:pt idx="4">
                  <c:v>1</c:v>
                </c:pt>
              </c:numCache>
            </c:numRef>
          </c:val>
        </c:ser>
        <c:ser>
          <c:idx val="1"/>
          <c:order val="1"/>
          <c:tx>
            <c:strRef>
              <c:f>Sheet1!$B$17</c:f>
              <c:strCache>
                <c:ptCount val="1"/>
                <c:pt idx="0">
                  <c:v>FMG</c:v>
                </c:pt>
              </c:strCache>
            </c:strRef>
          </c:tx>
          <c:spPr>
            <a:solidFill>
              <a:schemeClr val="accent2"/>
            </a:solidFill>
            <a:ln>
              <a:noFill/>
            </a:ln>
            <a:effectLst/>
          </c:spPr>
          <c:invertIfNegative val="0"/>
          <c:cat>
            <c:strRef>
              <c:f>Sheet1!$C$15:$G$15</c:f>
              <c:strCache>
                <c:ptCount val="5"/>
                <c:pt idx="0">
                  <c:v>2016/17</c:v>
                </c:pt>
                <c:pt idx="1">
                  <c:v>2017/18</c:v>
                </c:pt>
                <c:pt idx="2">
                  <c:v>2018/19</c:v>
                </c:pt>
                <c:pt idx="3">
                  <c:v>2019/20</c:v>
                </c:pt>
                <c:pt idx="4">
                  <c:v>2020/21</c:v>
                </c:pt>
              </c:strCache>
            </c:strRef>
          </c:cat>
          <c:val>
            <c:numRef>
              <c:f>Sheet1!$C$17:$G$17</c:f>
              <c:numCache>
                <c:formatCode>0%</c:formatCode>
                <c:ptCount val="5"/>
                <c:pt idx="0">
                  <c:v>1</c:v>
                </c:pt>
                <c:pt idx="1">
                  <c:v>1</c:v>
                </c:pt>
                <c:pt idx="2">
                  <c:v>1</c:v>
                </c:pt>
                <c:pt idx="3">
                  <c:v>1</c:v>
                </c:pt>
                <c:pt idx="4">
                  <c:v>1</c:v>
                </c:pt>
              </c:numCache>
            </c:numRef>
          </c:val>
        </c:ser>
        <c:ser>
          <c:idx val="2"/>
          <c:order val="2"/>
          <c:tx>
            <c:strRef>
              <c:f>Sheet1!$B$18</c:f>
              <c:strCache>
                <c:ptCount val="1"/>
                <c:pt idx="0">
                  <c:v>EPWP</c:v>
                </c:pt>
              </c:strCache>
            </c:strRef>
          </c:tx>
          <c:spPr>
            <a:solidFill>
              <a:schemeClr val="accent3"/>
            </a:solidFill>
            <a:ln>
              <a:noFill/>
            </a:ln>
            <a:effectLst/>
          </c:spPr>
          <c:invertIfNegative val="0"/>
          <c:cat>
            <c:strRef>
              <c:f>Sheet1!$C$15:$G$15</c:f>
              <c:strCache>
                <c:ptCount val="5"/>
                <c:pt idx="0">
                  <c:v>2016/17</c:v>
                </c:pt>
                <c:pt idx="1">
                  <c:v>2017/18</c:v>
                </c:pt>
                <c:pt idx="2">
                  <c:v>2018/19</c:v>
                </c:pt>
                <c:pt idx="3">
                  <c:v>2019/20</c:v>
                </c:pt>
                <c:pt idx="4">
                  <c:v>2020/21</c:v>
                </c:pt>
              </c:strCache>
            </c:strRef>
          </c:cat>
          <c:val>
            <c:numRef>
              <c:f>Sheet1!$C$18:$G$18</c:f>
              <c:numCache>
                <c:formatCode>0%</c:formatCode>
                <c:ptCount val="5"/>
                <c:pt idx="0">
                  <c:v>1</c:v>
                </c:pt>
                <c:pt idx="1">
                  <c:v>1</c:v>
                </c:pt>
                <c:pt idx="2">
                  <c:v>1</c:v>
                </c:pt>
                <c:pt idx="3">
                  <c:v>1</c:v>
                </c:pt>
                <c:pt idx="4">
                  <c:v>1</c:v>
                </c:pt>
              </c:numCache>
            </c:numRef>
          </c:val>
        </c:ser>
        <c:ser>
          <c:idx val="3"/>
          <c:order val="3"/>
          <c:tx>
            <c:strRef>
              <c:f>Sheet1!$B$19</c:f>
              <c:strCache>
                <c:ptCount val="1"/>
                <c:pt idx="0">
                  <c:v>MIG </c:v>
                </c:pt>
              </c:strCache>
            </c:strRef>
          </c:tx>
          <c:spPr>
            <a:solidFill>
              <a:schemeClr val="accent4"/>
            </a:solidFill>
            <a:ln>
              <a:noFill/>
            </a:ln>
            <a:effectLst/>
          </c:spPr>
          <c:invertIfNegative val="0"/>
          <c:cat>
            <c:strRef>
              <c:f>Sheet1!$C$15:$G$15</c:f>
              <c:strCache>
                <c:ptCount val="5"/>
                <c:pt idx="0">
                  <c:v>2016/17</c:v>
                </c:pt>
                <c:pt idx="1">
                  <c:v>2017/18</c:v>
                </c:pt>
                <c:pt idx="2">
                  <c:v>2018/19</c:v>
                </c:pt>
                <c:pt idx="3">
                  <c:v>2019/20</c:v>
                </c:pt>
                <c:pt idx="4">
                  <c:v>2020/21</c:v>
                </c:pt>
              </c:strCache>
            </c:strRef>
          </c:cat>
          <c:val>
            <c:numRef>
              <c:f>Sheet1!$C$19:$G$19</c:f>
              <c:numCache>
                <c:formatCode>0%</c:formatCode>
                <c:ptCount val="5"/>
                <c:pt idx="0">
                  <c:v>0.91</c:v>
                </c:pt>
                <c:pt idx="1">
                  <c:v>0.95</c:v>
                </c:pt>
                <c:pt idx="2">
                  <c:v>0.89</c:v>
                </c:pt>
                <c:pt idx="3">
                  <c:v>0.86</c:v>
                </c:pt>
                <c:pt idx="4">
                  <c:v>1</c:v>
                </c:pt>
              </c:numCache>
            </c:numRef>
          </c:val>
        </c:ser>
        <c:ser>
          <c:idx val="4"/>
          <c:order val="4"/>
          <c:tx>
            <c:strRef>
              <c:f>Sheet1!$B$20</c:f>
              <c:strCache>
                <c:ptCount val="1"/>
                <c:pt idx="0">
                  <c:v>INEP</c:v>
                </c:pt>
              </c:strCache>
            </c:strRef>
          </c:tx>
          <c:spPr>
            <a:solidFill>
              <a:schemeClr val="accent5"/>
            </a:solidFill>
            <a:ln>
              <a:noFill/>
            </a:ln>
            <a:effectLst/>
          </c:spPr>
          <c:invertIfNegative val="0"/>
          <c:cat>
            <c:strRef>
              <c:f>Sheet1!$C$15:$G$15</c:f>
              <c:strCache>
                <c:ptCount val="5"/>
                <c:pt idx="0">
                  <c:v>2016/17</c:v>
                </c:pt>
                <c:pt idx="1">
                  <c:v>2017/18</c:v>
                </c:pt>
                <c:pt idx="2">
                  <c:v>2018/19</c:v>
                </c:pt>
                <c:pt idx="3">
                  <c:v>2019/20</c:v>
                </c:pt>
                <c:pt idx="4">
                  <c:v>2020/21</c:v>
                </c:pt>
              </c:strCache>
            </c:strRef>
          </c:cat>
          <c:val>
            <c:numRef>
              <c:f>Sheet1!$C$20:$G$20</c:f>
              <c:numCache>
                <c:formatCode>0%</c:formatCode>
                <c:ptCount val="5"/>
                <c:pt idx="0" formatCode="_(* #,##0.00_);_(* \(#,##0.00\);_(* &quot;-&quot;??_);_(@_)">
                  <c:v>0</c:v>
                </c:pt>
                <c:pt idx="1">
                  <c:v>0.76</c:v>
                </c:pt>
                <c:pt idx="2">
                  <c:v>0.77</c:v>
                </c:pt>
                <c:pt idx="3">
                  <c:v>1</c:v>
                </c:pt>
                <c:pt idx="4" formatCode="_(* #,##0.00_);_(* \(#,##0.00\);_(* &quot;-&quot;??_);_(@_)">
                  <c:v>0</c:v>
                </c:pt>
              </c:numCache>
            </c:numRef>
          </c:val>
        </c:ser>
        <c:dLbls>
          <c:showLegendKey val="0"/>
          <c:showVal val="0"/>
          <c:showCatName val="0"/>
          <c:showSerName val="0"/>
          <c:showPercent val="0"/>
          <c:showBubbleSize val="0"/>
        </c:dLbls>
        <c:gapWidth val="219"/>
        <c:overlap val="-27"/>
        <c:axId val="427929216"/>
        <c:axId val="427932352"/>
      </c:barChart>
      <c:lineChart>
        <c:grouping val="standard"/>
        <c:varyColors val="0"/>
        <c:ser>
          <c:idx val="5"/>
          <c:order val="5"/>
          <c:tx>
            <c:strRef>
              <c:f>Sheet1!$B$21</c:f>
              <c:strCache>
                <c:ptCount val="1"/>
                <c:pt idx="0">
                  <c:v>MSIG</c:v>
                </c:pt>
              </c:strCache>
            </c:strRef>
          </c:tx>
          <c:spPr>
            <a:ln w="28575" cap="rnd">
              <a:solidFill>
                <a:schemeClr val="accent6"/>
              </a:solidFill>
              <a:round/>
            </a:ln>
            <a:effectLst/>
          </c:spPr>
          <c:marker>
            <c:symbol val="none"/>
          </c:marker>
          <c:cat>
            <c:strRef>
              <c:f>Sheet1!$C$15:$G$15</c:f>
              <c:strCache>
                <c:ptCount val="5"/>
                <c:pt idx="0">
                  <c:v>2016/17</c:v>
                </c:pt>
                <c:pt idx="1">
                  <c:v>2017/18</c:v>
                </c:pt>
                <c:pt idx="2">
                  <c:v>2018/19</c:v>
                </c:pt>
                <c:pt idx="3">
                  <c:v>2019/20</c:v>
                </c:pt>
                <c:pt idx="4">
                  <c:v>2020/21</c:v>
                </c:pt>
              </c:strCache>
            </c:strRef>
          </c:cat>
          <c:val>
            <c:numRef>
              <c:f>Sheet1!$C$21:$G$21</c:f>
              <c:numCache>
                <c:formatCode>General</c:formatCode>
                <c:ptCount val="5"/>
                <c:pt idx="0" formatCode="0%">
                  <c:v>1</c:v>
                </c:pt>
                <c:pt idx="2" formatCode="0%">
                  <c:v>1</c:v>
                </c:pt>
              </c:numCache>
            </c:numRef>
          </c:val>
          <c:smooth val="0"/>
        </c:ser>
        <c:dLbls>
          <c:showLegendKey val="0"/>
          <c:showVal val="0"/>
          <c:showCatName val="0"/>
          <c:showSerName val="0"/>
          <c:showPercent val="0"/>
          <c:showBubbleSize val="0"/>
        </c:dLbls>
        <c:marker val="1"/>
        <c:smooth val="0"/>
        <c:axId val="427929216"/>
        <c:axId val="427932352"/>
      </c:lineChart>
      <c:catAx>
        <c:axId val="42792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932352"/>
        <c:crosses val="autoZero"/>
        <c:auto val="1"/>
        <c:lblAlgn val="ctr"/>
        <c:lblOffset val="100"/>
        <c:noMultiLvlLbl val="0"/>
      </c:catAx>
      <c:valAx>
        <c:axId val="427932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92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81C727-2FD4-425D-B0AB-3F7CDED46FE2}" type="datetimeFigureOut">
              <a:rPr lang="en-ZA" smtClean="0"/>
              <a:t>19/01/2023</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20D61C-24C9-4801-967A-869E900672C8}" type="slidenum">
              <a:rPr lang="en-ZA" smtClean="0"/>
              <a:t>‹#›</a:t>
            </a:fld>
            <a:endParaRPr lang="en-ZA"/>
          </a:p>
        </p:txBody>
      </p:sp>
    </p:spTree>
    <p:extLst>
      <p:ext uri="{BB962C8B-B14F-4D97-AF65-F5344CB8AC3E}">
        <p14:creationId xmlns:p14="http://schemas.microsoft.com/office/powerpoint/2010/main" val="383567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EE0E784-2655-D944-8273-D13A0E562E37}" type="slidenum">
              <a:rPr lang="en-US" smtClean="0"/>
              <a:t>2</a:t>
            </a:fld>
            <a:endParaRPr lang="en-US"/>
          </a:p>
        </p:txBody>
      </p:sp>
    </p:spTree>
    <p:extLst>
      <p:ext uri="{BB962C8B-B14F-4D97-AF65-F5344CB8AC3E}">
        <p14:creationId xmlns:p14="http://schemas.microsoft.com/office/powerpoint/2010/main" val="406147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720D61C-24C9-4801-967A-869E900672C8}" type="slidenum">
              <a:rPr lang="en-ZA" smtClean="0"/>
              <a:t>57</a:t>
            </a:fld>
            <a:endParaRPr lang="en-ZA"/>
          </a:p>
        </p:txBody>
      </p:sp>
    </p:spTree>
    <p:extLst>
      <p:ext uri="{BB962C8B-B14F-4D97-AF65-F5344CB8AC3E}">
        <p14:creationId xmlns:p14="http://schemas.microsoft.com/office/powerpoint/2010/main" val="370816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solidFill>
                  <a:prstClr val="black"/>
                </a:solidFill>
              </a:rPr>
              <a:pPr>
                <a:defRPr/>
              </a:pPr>
              <a:t>89</a:t>
            </a:fld>
            <a:endParaRPr lang="en-US">
              <a:solidFill>
                <a:prstClr val="black"/>
              </a:solidFill>
            </a:endParaRPr>
          </a:p>
        </p:txBody>
      </p:sp>
    </p:spTree>
    <p:extLst>
      <p:ext uri="{BB962C8B-B14F-4D97-AF65-F5344CB8AC3E}">
        <p14:creationId xmlns:p14="http://schemas.microsoft.com/office/powerpoint/2010/main" val="4011167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solidFill>
                  <a:prstClr val="black"/>
                </a:solidFill>
              </a:rPr>
              <a:pPr>
                <a:defRPr/>
              </a:pPr>
              <a:t>90</a:t>
            </a:fld>
            <a:endParaRPr lang="en-US">
              <a:solidFill>
                <a:prstClr val="black"/>
              </a:solidFill>
            </a:endParaRPr>
          </a:p>
        </p:txBody>
      </p:sp>
    </p:spTree>
    <p:extLst>
      <p:ext uri="{BB962C8B-B14F-4D97-AF65-F5344CB8AC3E}">
        <p14:creationId xmlns:p14="http://schemas.microsoft.com/office/powerpoint/2010/main" val="1605392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solidFill>
                  <a:prstClr val="black"/>
                </a:solidFill>
              </a:rPr>
              <a:pPr>
                <a:defRPr/>
              </a:pPr>
              <a:t>91</a:t>
            </a:fld>
            <a:endParaRPr lang="en-US">
              <a:solidFill>
                <a:prstClr val="black"/>
              </a:solidFill>
            </a:endParaRPr>
          </a:p>
        </p:txBody>
      </p:sp>
    </p:spTree>
    <p:extLst>
      <p:ext uri="{BB962C8B-B14F-4D97-AF65-F5344CB8AC3E}">
        <p14:creationId xmlns:p14="http://schemas.microsoft.com/office/powerpoint/2010/main" val="2347366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solidFill>
                  <a:prstClr val="black"/>
                </a:solidFill>
              </a:rPr>
              <a:pPr>
                <a:defRPr/>
              </a:pPr>
              <a:t>92</a:t>
            </a:fld>
            <a:endParaRPr lang="en-US">
              <a:solidFill>
                <a:prstClr val="black"/>
              </a:solidFill>
            </a:endParaRPr>
          </a:p>
        </p:txBody>
      </p:sp>
    </p:spTree>
    <p:extLst>
      <p:ext uri="{BB962C8B-B14F-4D97-AF65-F5344CB8AC3E}">
        <p14:creationId xmlns:p14="http://schemas.microsoft.com/office/powerpoint/2010/main" val="38829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3664FF-555A-4D5E-9177-4DC4E7D468D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66577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3664FF-555A-4D5E-9177-4DC4E7D468D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74496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915269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720D61C-24C9-4801-967A-869E900672C8}" type="slidenum">
              <a:rPr lang="en-ZA" smtClean="0"/>
              <a:t>32</a:t>
            </a:fld>
            <a:endParaRPr lang="en-ZA"/>
          </a:p>
        </p:txBody>
      </p:sp>
    </p:spTree>
    <p:extLst>
      <p:ext uri="{BB962C8B-B14F-4D97-AF65-F5344CB8AC3E}">
        <p14:creationId xmlns:p14="http://schemas.microsoft.com/office/powerpoint/2010/main" val="429225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3512684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720D61C-24C9-4801-967A-869E900672C8}" type="slidenum">
              <a:rPr lang="en-ZA" smtClean="0"/>
              <a:t>45</a:t>
            </a:fld>
            <a:endParaRPr lang="en-ZA"/>
          </a:p>
        </p:txBody>
      </p:sp>
    </p:spTree>
    <p:extLst>
      <p:ext uri="{BB962C8B-B14F-4D97-AF65-F5344CB8AC3E}">
        <p14:creationId xmlns:p14="http://schemas.microsoft.com/office/powerpoint/2010/main" val="104401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6916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7B3664FF-555A-4D5E-9177-4DC4E7D468DC}" type="slidenum">
              <a:rPr lang="en-US" smtClean="0"/>
              <a:pPr>
                <a:defRPr/>
              </a:pPr>
              <a:t>55</a:t>
            </a:fld>
            <a:endParaRPr lang="en-US" dirty="0"/>
          </a:p>
        </p:txBody>
      </p:sp>
    </p:spTree>
    <p:extLst>
      <p:ext uri="{BB962C8B-B14F-4D97-AF65-F5344CB8AC3E}">
        <p14:creationId xmlns:p14="http://schemas.microsoft.com/office/powerpoint/2010/main" val="351055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22285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214112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161947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7258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98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7299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4893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166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67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0999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869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37885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9402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2652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8136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0684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1159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8512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8888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859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1505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269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945C3A-BB47-40AE-B5DB-0FFDA2E421E9}"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1546527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672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130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8429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174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945C3A-BB47-40AE-B5DB-0FFDA2E421E9}"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52262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945C3A-BB47-40AE-B5DB-0FFDA2E421E9}"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292112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945C3A-BB47-40AE-B5DB-0FFDA2E421E9}"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114392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45C3A-BB47-40AE-B5DB-0FFDA2E421E9}"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168075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945C3A-BB47-40AE-B5DB-0FFDA2E421E9}"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137382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945C3A-BB47-40AE-B5DB-0FFDA2E421E9}"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C34F3-A94A-4DA0-A7B3-A94C5E87202C}" type="slidenum">
              <a:rPr lang="en-GB" smtClean="0"/>
              <a:t>‹#›</a:t>
            </a:fld>
            <a:endParaRPr lang="en-GB"/>
          </a:p>
        </p:txBody>
      </p:sp>
    </p:spTree>
    <p:extLst>
      <p:ext uri="{BB962C8B-B14F-4D97-AF65-F5344CB8AC3E}">
        <p14:creationId xmlns:p14="http://schemas.microsoft.com/office/powerpoint/2010/main" val="406053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45C3A-BB47-40AE-B5DB-0FFDA2E421E9}" type="datetimeFigureOut">
              <a:rPr lang="en-GB" smtClean="0"/>
              <a:t>19/01/2023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C34F3-A94A-4DA0-A7B3-A94C5E87202C}" type="slidenum">
              <a:rPr lang="en-GB" smtClean="0"/>
              <a:t>‹#›</a:t>
            </a:fld>
            <a:endParaRPr lang="en-GB"/>
          </a:p>
        </p:txBody>
      </p:sp>
    </p:spTree>
    <p:extLst>
      <p:ext uri="{BB962C8B-B14F-4D97-AF65-F5344CB8AC3E}">
        <p14:creationId xmlns:p14="http://schemas.microsoft.com/office/powerpoint/2010/main" val="11174030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47971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45C3A-BB47-40AE-B5DB-0FFDA2E421E9}" type="datetimeFigureOut">
              <a:rPr lang="en-GB" smtClean="0">
                <a:solidFill>
                  <a:prstClr val="black">
                    <a:tint val="75000"/>
                  </a:prstClr>
                </a:solidFill>
              </a:rPr>
              <a:pPr/>
              <a:t>19/01/2023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C34F3-A94A-4DA0-A7B3-A94C5E8720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39341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hulamela-my.sharepoint.com/personal/tshivulemm_thulamela_gov_za/Documents/AGSA%202019/RFI03/0.%20Request%20for%20information%20no.03%20of%202019.docx?web=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6466" y="4447203"/>
            <a:ext cx="9232271" cy="738664"/>
          </a:xfrm>
          <a:prstGeom prst="rect">
            <a:avLst/>
          </a:prstGeom>
          <a:noFill/>
        </p:spPr>
        <p:txBody>
          <a:bodyPr wrap="none" rtlCol="0">
            <a:spAutoFit/>
          </a:bodyPr>
          <a:lstStyle/>
          <a:p>
            <a:r>
              <a:rPr lang="en-US" sz="2100" dirty="0" smtClean="0">
                <a:latin typeface="Arial Bold" pitchFamily="1" charset="0"/>
                <a:ea typeface="Osaka" pitchFamily="1" charset="-128"/>
              </a:rPr>
              <a:t>2022/23 </a:t>
            </a:r>
            <a:r>
              <a:rPr lang="en-US" sz="2100" dirty="0">
                <a:latin typeface="Arial Bold" pitchFamily="1" charset="0"/>
                <a:ea typeface="Osaka" pitchFamily="1" charset="-128"/>
              </a:rPr>
              <a:t>F</a:t>
            </a:r>
            <a:r>
              <a:rPr lang="en-US" sz="2100" dirty="0" smtClean="0">
                <a:latin typeface="Arial Bold" pitchFamily="1" charset="0"/>
                <a:ea typeface="Osaka" pitchFamily="1" charset="-128"/>
              </a:rPr>
              <a:t>inancial </a:t>
            </a:r>
            <a:r>
              <a:rPr lang="en-US" sz="2100" dirty="0">
                <a:latin typeface="Arial Bold" pitchFamily="1" charset="0"/>
                <a:ea typeface="Osaka" pitchFamily="1" charset="-128"/>
              </a:rPr>
              <a:t>Y</a:t>
            </a:r>
            <a:r>
              <a:rPr lang="en-US" sz="2100" dirty="0" smtClean="0">
                <a:latin typeface="Arial Bold" pitchFamily="1" charset="0"/>
                <a:ea typeface="Osaka" pitchFamily="1" charset="-128"/>
              </a:rPr>
              <a:t>ear Mid-Year </a:t>
            </a:r>
            <a:r>
              <a:rPr lang="en-US" sz="2100" dirty="0">
                <a:latin typeface="Arial Bold" pitchFamily="1" charset="0"/>
                <a:ea typeface="Osaka" pitchFamily="1" charset="-128"/>
              </a:rPr>
              <a:t>B</a:t>
            </a:r>
            <a:r>
              <a:rPr lang="en-US" sz="2100" dirty="0" smtClean="0">
                <a:latin typeface="Arial Bold" pitchFamily="1" charset="0"/>
                <a:ea typeface="Osaka" pitchFamily="1" charset="-128"/>
              </a:rPr>
              <a:t>udget </a:t>
            </a:r>
            <a:r>
              <a:rPr lang="en-US" sz="2100" dirty="0">
                <a:latin typeface="Arial Bold" pitchFamily="1" charset="0"/>
                <a:ea typeface="Osaka" pitchFamily="1" charset="-128"/>
              </a:rPr>
              <a:t>and </a:t>
            </a:r>
            <a:r>
              <a:rPr lang="en-US" sz="2100" dirty="0" smtClean="0">
                <a:latin typeface="Arial Bold" pitchFamily="1" charset="0"/>
                <a:ea typeface="Osaka" pitchFamily="1" charset="-128"/>
              </a:rPr>
              <a:t>Performance </a:t>
            </a:r>
            <a:r>
              <a:rPr lang="en-US" sz="2100" dirty="0">
                <a:latin typeface="Arial Bold" pitchFamily="1" charset="0"/>
                <a:ea typeface="Osaka" pitchFamily="1" charset="-128"/>
              </a:rPr>
              <a:t>A</a:t>
            </a:r>
            <a:r>
              <a:rPr lang="en-US" sz="2100" dirty="0" smtClean="0">
                <a:latin typeface="Arial Bold" pitchFamily="1" charset="0"/>
                <a:ea typeface="Osaka" pitchFamily="1" charset="-128"/>
              </a:rPr>
              <a:t>ssessment </a:t>
            </a:r>
            <a:r>
              <a:rPr lang="en-US" sz="2100" dirty="0">
                <a:latin typeface="Arial Bold" pitchFamily="1" charset="0"/>
                <a:ea typeface="Osaka" pitchFamily="1" charset="-128"/>
              </a:rPr>
              <a:t/>
            </a:r>
            <a:br>
              <a:rPr lang="en-US" sz="2100" dirty="0">
                <a:latin typeface="Arial Bold" pitchFamily="1" charset="0"/>
                <a:ea typeface="Osaka" pitchFamily="1" charset="-128"/>
              </a:rPr>
            </a:br>
            <a:r>
              <a:rPr lang="en-GB" sz="2100" dirty="0">
                <a:solidFill>
                  <a:prstClr val="white"/>
                </a:solidFill>
                <a:latin typeface="Swis721 Hv BT" panose="020B0804020202020204" pitchFamily="34" charset="0"/>
              </a:rPr>
              <a:t>BY CHIEF FINANCIAL OFFICER</a:t>
            </a:r>
          </a:p>
        </p:txBody>
      </p:sp>
      <p:sp>
        <p:nvSpPr>
          <p:cNvPr id="2" name="Rectangle 1"/>
          <p:cNvSpPr/>
          <p:nvPr/>
        </p:nvSpPr>
        <p:spPr>
          <a:xfrm>
            <a:off x="475364" y="308629"/>
            <a:ext cx="1287147" cy="369332"/>
          </a:xfrm>
          <a:prstGeom prst="rect">
            <a:avLst/>
          </a:prstGeom>
        </p:spPr>
        <p:txBody>
          <a:bodyPr wrap="none">
            <a:spAutoFit/>
          </a:bodyPr>
          <a:lstStyle/>
          <a:p>
            <a:pPr algn="r"/>
            <a:r>
              <a:rPr lang="en-US" b="1" dirty="0">
                <a:solidFill>
                  <a:schemeClr val="bg1"/>
                </a:solidFill>
              </a:rPr>
              <a:t>Annexure B</a:t>
            </a:r>
            <a:endParaRPr lang="en-ZA" b="1" dirty="0">
              <a:solidFill>
                <a:schemeClr val="bg1"/>
              </a:solidFill>
            </a:endParaRPr>
          </a:p>
        </p:txBody>
      </p:sp>
    </p:spTree>
    <p:extLst>
      <p:ext uri="{BB962C8B-B14F-4D97-AF65-F5344CB8AC3E}">
        <p14:creationId xmlns:p14="http://schemas.microsoft.com/office/powerpoint/2010/main" val="57890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09552"/>
            <a:ext cx="7886700" cy="608595"/>
          </a:xfrm>
        </p:spPr>
        <p:txBody>
          <a:bodyPr/>
          <a:lstStyle/>
          <a:p>
            <a:pPr algn="ctr"/>
            <a:r>
              <a:rPr lang="en-ZA" dirty="0" smtClean="0"/>
              <a:t> </a:t>
            </a:r>
            <a:r>
              <a:rPr lang="en-ZA" dirty="0"/>
              <a:t>K</a:t>
            </a:r>
            <a:r>
              <a:rPr lang="en-ZA" dirty="0" smtClean="0"/>
              <a:t>ey </a:t>
            </a:r>
            <a:r>
              <a:rPr lang="en-ZA" dirty="0"/>
              <a:t>V</a:t>
            </a:r>
            <a:r>
              <a:rPr lang="en-ZA" dirty="0" smtClean="0"/>
              <a:t>acancies</a:t>
            </a:r>
            <a:endParaRPr lang="en-ZA" dirty="0"/>
          </a:p>
        </p:txBody>
      </p:sp>
      <p:graphicFrame>
        <p:nvGraphicFramePr>
          <p:cNvPr id="5" name="Content Placeholder 4"/>
          <p:cNvGraphicFramePr>
            <a:graphicFrameLocks/>
          </p:cNvGraphicFramePr>
          <p:nvPr>
            <p:extLst>
              <p:ext uri="{D42A27DB-BD31-4B8C-83A1-F6EECF244321}">
                <p14:modId xmlns:p14="http://schemas.microsoft.com/office/powerpoint/2010/main" val="519560977"/>
              </p:ext>
            </p:extLst>
          </p:nvPr>
        </p:nvGraphicFramePr>
        <p:xfrm>
          <a:off x="-1813810" y="689549"/>
          <a:ext cx="12082070" cy="4646950"/>
        </p:xfrm>
        <a:graphic>
          <a:graphicData uri="http://schemas.openxmlformats.org/drawingml/2006/table">
            <a:tbl>
              <a:tblPr firstRow="1" bandRow="1">
                <a:tableStyleId>{93296810-A885-4BE3-A3E7-6D5BEEA58F35}</a:tableStyleId>
              </a:tblPr>
              <a:tblGrid>
                <a:gridCol w="1208207"/>
                <a:gridCol w="1208207"/>
                <a:gridCol w="1208207"/>
                <a:gridCol w="1208207"/>
                <a:gridCol w="1208207"/>
                <a:gridCol w="1208207"/>
                <a:gridCol w="1208207"/>
                <a:gridCol w="1208207"/>
                <a:gridCol w="1208207"/>
                <a:gridCol w="1208207"/>
              </a:tblGrid>
              <a:tr h="707055">
                <a:tc gridSpan="4">
                  <a:txBody>
                    <a:bodyPr/>
                    <a:lstStyle/>
                    <a:p>
                      <a:pPr algn="ctr"/>
                      <a:r>
                        <a:rPr lang="en-GB" dirty="0" smtClean="0"/>
                        <a:t>Addressing</a:t>
                      </a:r>
                      <a:r>
                        <a:rPr lang="en-GB" baseline="0" dirty="0" smtClean="0"/>
                        <a:t> of key vacancies</a:t>
                      </a:r>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gridSpan="6">
                  <a:txBody>
                    <a:bodyPr/>
                    <a:lstStyle/>
                    <a:p>
                      <a:pPr algn="ctr"/>
                      <a:r>
                        <a:rPr lang="en-GB" dirty="0" smtClean="0"/>
                        <a:t>Minimum</a:t>
                      </a:r>
                      <a:r>
                        <a:rPr lang="en-GB" baseline="0" dirty="0" smtClean="0"/>
                        <a:t> competencies</a:t>
                      </a:r>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326649">
                <a:tc>
                  <a:txBody>
                    <a:bodyPr/>
                    <a:lstStyle/>
                    <a:p>
                      <a:r>
                        <a:rPr lang="en-GB" sz="1400" dirty="0" smtClean="0"/>
                        <a:t>Total post approved on Org </a:t>
                      </a:r>
                      <a:r>
                        <a:rPr lang="en-GB" sz="1400" dirty="0" err="1" smtClean="0"/>
                        <a:t>Str</a:t>
                      </a:r>
                      <a:endParaRPr lang="en-ZA" sz="1400" dirty="0"/>
                    </a:p>
                  </a:txBody>
                  <a:tcPr/>
                </a:tc>
                <a:tc>
                  <a:txBody>
                    <a:bodyPr/>
                    <a:lstStyle/>
                    <a:p>
                      <a:r>
                        <a:rPr lang="en-GB" sz="1400" dirty="0" smtClean="0"/>
                        <a:t>Total vacancies</a:t>
                      </a:r>
                      <a:endParaRPr lang="en-ZA" sz="1400" dirty="0"/>
                    </a:p>
                  </a:txBody>
                  <a:tcPr/>
                </a:tc>
                <a:tc>
                  <a:txBody>
                    <a:bodyPr/>
                    <a:lstStyle/>
                    <a:p>
                      <a:r>
                        <a:rPr lang="en-GB" sz="1400" dirty="0" smtClean="0"/>
                        <a:t>% of vacancies</a:t>
                      </a:r>
                      <a:endParaRPr lang="en-ZA" sz="1400" dirty="0"/>
                    </a:p>
                  </a:txBody>
                  <a:tcPr/>
                </a:tc>
                <a:tc>
                  <a:txBody>
                    <a:bodyPr/>
                    <a:lstStyle/>
                    <a:p>
                      <a:r>
                        <a:rPr lang="en-GB" sz="1400" dirty="0" smtClean="0"/>
                        <a:t>Plan to fill Key vacancies</a:t>
                      </a:r>
                      <a:endParaRPr lang="en-ZA" sz="1400" dirty="0"/>
                    </a:p>
                  </a:txBody>
                  <a:tcPr/>
                </a:tc>
                <a:tc>
                  <a:txBody>
                    <a:bodyPr/>
                    <a:lstStyle/>
                    <a:p>
                      <a:r>
                        <a:rPr lang="en-GB" sz="1400" dirty="0" err="1" smtClean="0"/>
                        <a:t>Perf</a:t>
                      </a:r>
                      <a:r>
                        <a:rPr lang="en-GB" sz="1400" dirty="0" smtClean="0"/>
                        <a:t> </a:t>
                      </a:r>
                      <a:r>
                        <a:rPr lang="en-GB" sz="1400" dirty="0" err="1" smtClean="0"/>
                        <a:t>Agr</a:t>
                      </a:r>
                      <a:r>
                        <a:rPr lang="en-GB" sz="1400" dirty="0" smtClean="0"/>
                        <a:t> for </a:t>
                      </a:r>
                      <a:r>
                        <a:rPr lang="en-GB" sz="1400" dirty="0" err="1" smtClean="0"/>
                        <a:t>Snr</a:t>
                      </a:r>
                      <a:r>
                        <a:rPr lang="en-GB" sz="1400" dirty="0" smtClean="0"/>
                        <a:t> Managers in place</a:t>
                      </a:r>
                      <a:endParaRPr lang="en-ZA" sz="1400" dirty="0"/>
                    </a:p>
                  </a:txBody>
                  <a:tcPr/>
                </a:tc>
                <a:tc>
                  <a:txBody>
                    <a:bodyPr/>
                    <a:lstStyle/>
                    <a:p>
                      <a:r>
                        <a:rPr lang="en-GB" sz="1400" dirty="0" smtClean="0"/>
                        <a:t>Number of </a:t>
                      </a:r>
                      <a:r>
                        <a:rPr lang="en-GB" sz="1400" dirty="0" err="1" smtClean="0"/>
                        <a:t>Perf</a:t>
                      </a:r>
                      <a:r>
                        <a:rPr lang="en-GB" sz="1400" dirty="0" smtClean="0"/>
                        <a:t> </a:t>
                      </a:r>
                      <a:r>
                        <a:rPr lang="en-GB" sz="1400" dirty="0" err="1" smtClean="0"/>
                        <a:t>Agr</a:t>
                      </a:r>
                      <a:r>
                        <a:rPr lang="en-GB" sz="1400" dirty="0" smtClean="0"/>
                        <a:t> in</a:t>
                      </a:r>
                      <a:r>
                        <a:rPr lang="en-GB" sz="1400" baseline="0" dirty="0" smtClean="0"/>
                        <a:t> place</a:t>
                      </a:r>
                      <a:endParaRPr lang="en-ZA" sz="1400" dirty="0"/>
                    </a:p>
                  </a:txBody>
                  <a:tcPr/>
                </a:tc>
                <a:tc>
                  <a:txBody>
                    <a:bodyPr/>
                    <a:lstStyle/>
                    <a:p>
                      <a:r>
                        <a:rPr lang="en-GB" sz="1400" dirty="0" smtClean="0"/>
                        <a:t>Number of senior managers</a:t>
                      </a:r>
                      <a:r>
                        <a:rPr lang="en-GB" sz="1400" baseline="0" dirty="0" smtClean="0"/>
                        <a:t> employed</a:t>
                      </a:r>
                      <a:endParaRPr lang="en-ZA" sz="1400" dirty="0"/>
                    </a:p>
                  </a:txBody>
                  <a:tcPr/>
                </a:tc>
                <a:tc>
                  <a:txBody>
                    <a:bodyPr/>
                    <a:lstStyle/>
                    <a:p>
                      <a:r>
                        <a:rPr lang="en-GB" sz="1400" dirty="0" smtClean="0"/>
                        <a:t>Number of </a:t>
                      </a:r>
                      <a:r>
                        <a:rPr lang="en-GB" sz="1400" dirty="0" err="1" smtClean="0"/>
                        <a:t>snr</a:t>
                      </a:r>
                      <a:r>
                        <a:rPr lang="en-GB" sz="1400" dirty="0" smtClean="0"/>
                        <a:t> managers meeting minimum</a:t>
                      </a:r>
                      <a:r>
                        <a:rPr lang="en-GB" sz="1400" baseline="0" dirty="0" smtClean="0"/>
                        <a:t> criteria</a:t>
                      </a:r>
                      <a:endParaRPr lang="en-ZA" sz="1400" dirty="0"/>
                    </a:p>
                  </a:txBody>
                  <a:tcPr/>
                </a:tc>
                <a:tc>
                  <a:txBody>
                    <a:bodyPr/>
                    <a:lstStyle/>
                    <a:p>
                      <a:r>
                        <a:rPr lang="en-GB" sz="1400" dirty="0" smtClean="0"/>
                        <a:t>Number of senior managers</a:t>
                      </a:r>
                      <a:r>
                        <a:rPr lang="en-GB" sz="1400" baseline="0" dirty="0" smtClean="0"/>
                        <a:t> </a:t>
                      </a:r>
                      <a:r>
                        <a:rPr lang="en-GB" sz="1400" dirty="0" smtClean="0"/>
                        <a:t>undergoing Competency assessments</a:t>
                      </a:r>
                      <a:endParaRPr lang="en-ZA" sz="1400" dirty="0"/>
                    </a:p>
                  </a:txBody>
                  <a:tcPr/>
                </a:tc>
                <a:tc>
                  <a:txBody>
                    <a:bodyPr/>
                    <a:lstStyle/>
                    <a:p>
                      <a:r>
                        <a:rPr lang="en-GB" sz="1400" dirty="0" smtClean="0"/>
                        <a:t>Is the </a:t>
                      </a:r>
                      <a:r>
                        <a:rPr lang="en-GB" sz="1400" dirty="0" err="1" smtClean="0"/>
                        <a:t>Mun</a:t>
                      </a:r>
                      <a:r>
                        <a:rPr lang="en-GB" sz="1400" dirty="0" smtClean="0"/>
                        <a:t> complying with the</a:t>
                      </a:r>
                      <a:r>
                        <a:rPr lang="en-GB" sz="1400" baseline="0" dirty="0" smtClean="0"/>
                        <a:t> reporting requirements</a:t>
                      </a:r>
                      <a:endParaRPr lang="en-ZA" sz="1400" dirty="0"/>
                    </a:p>
                  </a:txBody>
                  <a:tcPr/>
                </a:tc>
              </a:tr>
              <a:tr h="613246">
                <a:tc>
                  <a:txBody>
                    <a:bodyPr/>
                    <a:lstStyle/>
                    <a:p>
                      <a:pPr algn="ctr"/>
                      <a:r>
                        <a:rPr lang="en-GB" dirty="0" smtClean="0"/>
                        <a:t>6</a:t>
                      </a:r>
                      <a:endParaRPr lang="en-ZA" dirty="0"/>
                    </a:p>
                  </a:txBody>
                  <a:tcPr/>
                </a:tc>
                <a:tc>
                  <a:txBody>
                    <a:bodyPr/>
                    <a:lstStyle/>
                    <a:p>
                      <a:pPr algn="ctr"/>
                      <a:r>
                        <a:rPr lang="en-GB" dirty="0" smtClean="0"/>
                        <a:t>0</a:t>
                      </a:r>
                      <a:endParaRPr lang="en-ZA" dirty="0"/>
                    </a:p>
                  </a:txBody>
                  <a:tcPr/>
                </a:tc>
                <a:tc>
                  <a:txBody>
                    <a:bodyPr/>
                    <a:lstStyle/>
                    <a:p>
                      <a:pPr algn="ctr"/>
                      <a:r>
                        <a:rPr lang="en-GB" dirty="0" smtClean="0"/>
                        <a:t>0</a:t>
                      </a:r>
                      <a:endParaRPr lang="en-ZA" dirty="0"/>
                    </a:p>
                  </a:txBody>
                  <a:tcPr/>
                </a:tc>
                <a:tc>
                  <a:txBody>
                    <a:bodyPr/>
                    <a:lstStyle/>
                    <a:p>
                      <a:pPr algn="ctr"/>
                      <a:r>
                        <a:rPr lang="en-GB" dirty="0" smtClean="0"/>
                        <a:t>n/a</a:t>
                      </a:r>
                      <a:endParaRPr lang="en-ZA" dirty="0"/>
                    </a:p>
                  </a:txBody>
                  <a:tcPr/>
                </a:tc>
                <a:tc>
                  <a:txBody>
                    <a:bodyPr/>
                    <a:lstStyle/>
                    <a:p>
                      <a:pPr algn="ctr"/>
                      <a:r>
                        <a:rPr lang="en-GB" dirty="0" smtClean="0"/>
                        <a:t>Yes</a:t>
                      </a:r>
                      <a:endParaRPr lang="en-ZA" dirty="0"/>
                    </a:p>
                  </a:txBody>
                  <a:tcPr/>
                </a:tc>
                <a:tc>
                  <a:txBody>
                    <a:bodyPr/>
                    <a:lstStyle/>
                    <a:p>
                      <a:pPr algn="ctr"/>
                      <a:r>
                        <a:rPr lang="en-GB" dirty="0" smtClean="0"/>
                        <a:t>6</a:t>
                      </a:r>
                      <a:endParaRPr lang="en-ZA" dirty="0"/>
                    </a:p>
                  </a:txBody>
                  <a:tcPr/>
                </a:tc>
                <a:tc>
                  <a:txBody>
                    <a:bodyPr/>
                    <a:lstStyle/>
                    <a:p>
                      <a:pPr algn="ctr"/>
                      <a:r>
                        <a:rPr lang="en-GB" dirty="0" smtClean="0"/>
                        <a:t>6</a:t>
                      </a:r>
                      <a:endParaRPr lang="en-ZA" dirty="0"/>
                    </a:p>
                  </a:txBody>
                  <a:tcPr/>
                </a:tc>
                <a:tc>
                  <a:txBody>
                    <a:bodyPr/>
                    <a:lstStyle/>
                    <a:p>
                      <a:pPr algn="ctr"/>
                      <a:r>
                        <a:rPr lang="en-GB" dirty="0" smtClean="0"/>
                        <a:t>6</a:t>
                      </a:r>
                      <a:endParaRPr lang="en-ZA" dirty="0"/>
                    </a:p>
                  </a:txBody>
                  <a:tcPr/>
                </a:tc>
                <a:tc>
                  <a:txBody>
                    <a:bodyPr/>
                    <a:lstStyle/>
                    <a:p>
                      <a:pPr algn="ctr"/>
                      <a:r>
                        <a:rPr lang="en-GB" dirty="0" smtClean="0"/>
                        <a:t>6</a:t>
                      </a:r>
                      <a:endParaRPr lang="en-ZA" dirty="0"/>
                    </a:p>
                  </a:txBody>
                  <a:tcPr/>
                </a:tc>
                <a:tc>
                  <a:txBody>
                    <a:bodyPr/>
                    <a:lstStyle/>
                    <a:p>
                      <a:pPr algn="ctr"/>
                      <a:r>
                        <a:rPr lang="en-GB" dirty="0" smtClean="0"/>
                        <a:t>Yes</a:t>
                      </a:r>
                      <a:endParaRPr lang="en-ZA" dirty="0"/>
                    </a:p>
                  </a:txBody>
                  <a:tcPr/>
                </a:tc>
              </a:tr>
            </a:tbl>
          </a:graphicData>
        </a:graphic>
      </p:graphicFrame>
    </p:spTree>
    <p:extLst>
      <p:ext uri="{BB962C8B-B14F-4D97-AF65-F5344CB8AC3E}">
        <p14:creationId xmlns:p14="http://schemas.microsoft.com/office/powerpoint/2010/main" val="29011714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Updated Asset Register</a:t>
            </a:r>
          </a:p>
        </p:txBody>
      </p:sp>
      <p:sp>
        <p:nvSpPr>
          <p:cNvPr id="3" name="Vertical Text Placeholder 2"/>
          <p:cNvSpPr>
            <a:spLocks noGrp="1"/>
          </p:cNvSpPr>
          <p:nvPr>
            <p:ph type="body" orient="vert" idx="1"/>
          </p:nvPr>
        </p:nvSpPr>
        <p:spPr/>
        <p:txBody>
          <a:bodyPr vert="horz"/>
          <a:lstStyle/>
          <a:p>
            <a:r>
              <a:rPr lang="en-US" dirty="0"/>
              <a:t>The municipality has updated Grap compliant assets register which can be used to initiate asset renewal, refurbishment and replacement </a:t>
            </a:r>
          </a:p>
        </p:txBody>
      </p:sp>
    </p:spTree>
    <p:extLst>
      <p:ext uri="{BB962C8B-B14F-4D97-AF65-F5344CB8AC3E}">
        <p14:creationId xmlns:p14="http://schemas.microsoft.com/office/powerpoint/2010/main" val="6854574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Municipality Economic Recovery Plan</a:t>
            </a:r>
            <a:endParaRPr lang="en-US" sz="4000" b="1" dirty="0"/>
          </a:p>
        </p:txBody>
      </p:sp>
      <p:sp>
        <p:nvSpPr>
          <p:cNvPr id="3" name="Vertical Text Placeholder 2"/>
          <p:cNvSpPr>
            <a:spLocks noGrp="1"/>
          </p:cNvSpPr>
          <p:nvPr>
            <p:ph type="body" orient="vert" idx="1"/>
          </p:nvPr>
        </p:nvSpPr>
        <p:spPr/>
        <p:txBody>
          <a:bodyPr vert="horz">
            <a:normAutofit fontScale="92500" lnSpcReduction="20000"/>
          </a:bodyPr>
          <a:lstStyle/>
          <a:p>
            <a:r>
              <a:rPr lang="en-US" dirty="0" smtClean="0"/>
              <a:t> </a:t>
            </a:r>
            <a:r>
              <a:rPr lang="en-GB" dirty="0"/>
              <a:t>Discuss the Municipality Economic Recovery- does municipality have council approved recovery plan? digitization and </a:t>
            </a:r>
            <a:r>
              <a:rPr lang="en-GB" dirty="0" smtClean="0"/>
              <a:t>automation- </a:t>
            </a:r>
            <a:r>
              <a:rPr lang="en-GB" i="1" dirty="0" smtClean="0">
                <a:solidFill>
                  <a:srgbClr val="FF0000"/>
                </a:solidFill>
              </a:rPr>
              <a:t>Yes Musina has plan. </a:t>
            </a:r>
            <a:endParaRPr lang="en-GB" i="1" dirty="0">
              <a:solidFill>
                <a:srgbClr val="FF0000"/>
              </a:solidFill>
            </a:endParaRPr>
          </a:p>
          <a:p>
            <a:r>
              <a:rPr lang="en-GB" dirty="0" smtClean="0"/>
              <a:t>What </a:t>
            </a:r>
            <a:r>
              <a:rPr lang="en-GB" dirty="0"/>
              <a:t>business continuity measures did municipality put in place during lockdown-where did you </a:t>
            </a:r>
            <a:r>
              <a:rPr lang="en-GB" dirty="0" smtClean="0"/>
              <a:t>succeed/struggled</a:t>
            </a:r>
            <a:endParaRPr lang="en-GB" i="1" dirty="0" smtClean="0">
              <a:solidFill>
                <a:srgbClr val="FF0000"/>
              </a:solidFill>
            </a:endParaRPr>
          </a:p>
          <a:p>
            <a:r>
              <a:rPr lang="en-GB" dirty="0" smtClean="0"/>
              <a:t>Infrastructure </a:t>
            </a:r>
            <a:r>
              <a:rPr lang="en-GB" dirty="0"/>
              <a:t>investments- Impact of COVID19 and economic recession on infrastructure investment plans? Informal economy support- </a:t>
            </a:r>
            <a:endParaRPr lang="en-GB" i="1" dirty="0">
              <a:solidFill>
                <a:srgbClr val="FF0000"/>
              </a:solidFill>
            </a:endParaRPr>
          </a:p>
          <a:p>
            <a:r>
              <a:rPr lang="en-GB" i="1" dirty="0" smtClean="0">
                <a:solidFill>
                  <a:srgbClr val="FF0000"/>
                </a:solidFill>
              </a:rPr>
              <a:t> </a:t>
            </a:r>
            <a:r>
              <a:rPr lang="en-GB" dirty="0" smtClean="0"/>
              <a:t>What </a:t>
            </a:r>
            <a:r>
              <a:rPr lang="en-GB" dirty="0"/>
              <a:t>are top 3 priorities for the secondary cities in engaging informal settlements</a:t>
            </a:r>
            <a:r>
              <a:rPr lang="en-GB" dirty="0" smtClean="0"/>
              <a:t>? </a:t>
            </a:r>
            <a:r>
              <a:rPr lang="en-GB" i="1" dirty="0" smtClean="0">
                <a:solidFill>
                  <a:srgbClr val="FF0000"/>
                </a:solidFill>
              </a:rPr>
              <a:t>We don’t have informal settlements in MUSINA</a:t>
            </a:r>
            <a:endParaRPr lang="en-GB" i="1" dirty="0">
              <a:solidFill>
                <a:srgbClr val="FF0000"/>
              </a:solidFill>
            </a:endParaRPr>
          </a:p>
          <a:p>
            <a:pPr algn="just">
              <a:spcBef>
                <a:spcPts val="0"/>
              </a:spcBef>
              <a:spcAft>
                <a:spcPts val="600"/>
              </a:spcAft>
              <a:defRPr/>
            </a:pPr>
            <a:r>
              <a:rPr lang="en-ZA" sz="1800" b="1" dirty="0">
                <a:ea typeface="Calibri" panose="020F0502020204030204" pitchFamily="34" charset="0"/>
                <a:cs typeface="Arial" panose="020B0604020202020204" pitchFamily="34" charset="0"/>
              </a:rPr>
              <a:t>Recovery plans –status of implementation</a:t>
            </a:r>
          </a:p>
          <a:p>
            <a:endParaRPr lang="en-US" dirty="0"/>
          </a:p>
        </p:txBody>
      </p:sp>
    </p:spTree>
    <p:extLst>
      <p:ext uri="{BB962C8B-B14F-4D97-AF65-F5344CB8AC3E}">
        <p14:creationId xmlns:p14="http://schemas.microsoft.com/office/powerpoint/2010/main" val="12624331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B6F11F4-3AF9-4BB8-9611-E9ECA164377C}" type="slidenum">
              <a:rPr lang="en-US"/>
              <a:pPr>
                <a:defRPr/>
              </a:pPr>
              <a:t>102</a:t>
            </a:fld>
            <a:endParaRPr lang="en-US" sz="1400">
              <a:solidFill>
                <a:schemeClr val="tx1"/>
              </a:solidFill>
              <a:latin typeface="+mn-lt"/>
            </a:endParaRPr>
          </a:p>
        </p:txBody>
      </p:sp>
      <p:sp>
        <p:nvSpPr>
          <p:cNvPr id="5" name="TextBox 4"/>
          <p:cNvSpPr txBox="1"/>
          <p:nvPr/>
        </p:nvSpPr>
        <p:spPr>
          <a:xfrm>
            <a:off x="385763" y="1131888"/>
            <a:ext cx="8785225" cy="4974952"/>
          </a:xfrm>
          <a:prstGeom prst="rect">
            <a:avLst/>
          </a:prstGeom>
          <a:noFill/>
        </p:spPr>
        <p:txBody>
          <a:bodyPr>
            <a:spAutoFit/>
          </a:bodyPr>
          <a:lstStyle/>
          <a:p>
            <a:pPr algn="just">
              <a:lnSpc>
                <a:spcPct val="107000"/>
              </a:lnSpc>
              <a:spcBef>
                <a:spcPts val="600"/>
              </a:spcBef>
              <a:spcAft>
                <a:spcPts val="800"/>
              </a:spcAft>
              <a:defRPr/>
            </a:pPr>
            <a:r>
              <a:rPr lang="en-ZA" b="1" dirty="0">
                <a:solidFill>
                  <a:srgbClr val="FF0000"/>
                </a:solidFill>
                <a:ea typeface="Calibri" panose="020F0502020204030204" pitchFamily="34" charset="0"/>
                <a:cs typeface="Arial" panose="020B0604020202020204" pitchFamily="34" charset="0"/>
              </a:rPr>
              <a:t>Presentation </a:t>
            </a:r>
            <a:r>
              <a:rPr lang="en-ZA" b="1" dirty="0">
                <a:solidFill>
                  <a:srgbClr val="FF0000"/>
                </a:solidFill>
              </a:rPr>
              <a:t>examines the extent to which the tabled </a:t>
            </a:r>
            <a:r>
              <a:rPr lang="en-ZA" b="1" dirty="0" smtClean="0">
                <a:solidFill>
                  <a:srgbClr val="FF0000"/>
                </a:solidFill>
              </a:rPr>
              <a:t>2021/22 </a:t>
            </a:r>
            <a:r>
              <a:rPr lang="en-ZA" b="1" dirty="0">
                <a:solidFill>
                  <a:srgbClr val="FF0000"/>
                </a:solidFill>
              </a:rPr>
              <a:t>MTREF Budget is responsive from an economic and socio-economic perspective </a:t>
            </a:r>
            <a:r>
              <a:rPr lang="en-ZA" b="1" dirty="0">
                <a:solidFill>
                  <a:srgbClr val="FF0000"/>
                </a:solidFill>
                <a:ea typeface="Calibri" panose="020F0502020204030204" pitchFamily="34" charset="0"/>
                <a:cs typeface="Arial" panose="020B0604020202020204" pitchFamily="34" charset="0"/>
              </a:rPr>
              <a:t>(consolidation to include entities).  </a:t>
            </a:r>
            <a:r>
              <a:rPr lang="en-US" sz="1200" dirty="0">
                <a:solidFill>
                  <a:srgbClr val="FF0000"/>
                </a:solidFill>
              </a:rPr>
              <a:t>table provides an indication of how is the municipalities procurement spending pattern contribute to the economic empowerment</a:t>
            </a:r>
            <a:endParaRPr lang="en-ZA" sz="1200" b="1" dirty="0">
              <a:solidFill>
                <a:srgbClr val="FF0000"/>
              </a:solidFill>
              <a:ea typeface="Calibri" panose="020F0502020204030204" pitchFamily="34" charset="0"/>
              <a:cs typeface="Arial" panose="020B0604020202020204" pitchFamily="34" charset="0"/>
            </a:endParaRPr>
          </a:p>
          <a:p>
            <a:pPr lvl="1" algn="just">
              <a:lnSpc>
                <a:spcPct val="150000"/>
              </a:lnSpc>
              <a:spcAft>
                <a:spcPts val="800"/>
              </a:spcAft>
              <a:defRPr/>
            </a:pPr>
            <a:r>
              <a:rPr lang="en-ZA" sz="1200" b="1" cap="all" dirty="0">
                <a:solidFill>
                  <a:srgbClr val="FF0000"/>
                </a:solidFill>
              </a:rPr>
              <a:t>Enablers of Economic Growth and Development – Supply Chain as an enabler</a:t>
            </a:r>
          </a:p>
          <a:p>
            <a:pPr lvl="1" algn="just">
              <a:lnSpc>
                <a:spcPct val="150000"/>
              </a:lnSpc>
              <a:spcAft>
                <a:spcPts val="800"/>
              </a:spcAft>
              <a:defRPr/>
            </a:pPr>
            <a:endParaRPr lang="en-ZA" sz="1200" b="1" cap="all" dirty="0">
              <a:solidFill>
                <a:srgbClr val="FF0000"/>
              </a:solidFill>
            </a:endParaRPr>
          </a:p>
          <a:p>
            <a:pPr lvl="1" algn="just">
              <a:lnSpc>
                <a:spcPct val="150000"/>
              </a:lnSpc>
              <a:spcAft>
                <a:spcPts val="800"/>
              </a:spcAft>
              <a:defRPr/>
            </a:pPr>
            <a:endParaRPr lang="en-ZA" sz="1200" b="1" cap="all" dirty="0">
              <a:solidFill>
                <a:srgbClr val="FF0000"/>
              </a:solidFill>
            </a:endParaRPr>
          </a:p>
          <a:p>
            <a:pPr lvl="1" algn="just">
              <a:lnSpc>
                <a:spcPct val="150000"/>
              </a:lnSpc>
              <a:spcAft>
                <a:spcPts val="800"/>
              </a:spcAft>
              <a:defRPr/>
            </a:pPr>
            <a:endParaRPr lang="en-ZA" sz="1200" b="1" dirty="0">
              <a:solidFill>
                <a:srgbClr val="FF0000"/>
              </a:solidFill>
            </a:endParaRPr>
          </a:p>
          <a:p>
            <a:pPr marL="628650" lvl="1" indent="-171450" algn="just">
              <a:lnSpc>
                <a:spcPct val="150000"/>
              </a:lnSpc>
              <a:spcAft>
                <a:spcPts val="800"/>
              </a:spcAft>
              <a:buFont typeface="Arial" panose="020B0604020202020204" pitchFamily="34" charset="0"/>
              <a:buChar char="•"/>
              <a:defRPr/>
            </a:pPr>
            <a:endParaRPr lang="en-ZA" sz="1200" b="1" dirty="0">
              <a:solidFill>
                <a:srgbClr val="FF0000"/>
              </a:solidFill>
            </a:endParaRPr>
          </a:p>
          <a:p>
            <a:pPr marL="171450" indent="-171450" algn="just">
              <a:lnSpc>
                <a:spcPct val="150000"/>
              </a:lnSpc>
              <a:spcAft>
                <a:spcPts val="800"/>
              </a:spcAft>
              <a:buFont typeface="Arial" panose="020B0604020202020204" pitchFamily="34" charset="0"/>
              <a:buChar char="•"/>
              <a:defRPr/>
            </a:pPr>
            <a:endParaRPr lang="en-ZA" sz="1200" b="1" dirty="0">
              <a:solidFill>
                <a:srgbClr val="FF0000"/>
              </a:solidFill>
            </a:endParaRPr>
          </a:p>
          <a:p>
            <a:pPr algn="just">
              <a:lnSpc>
                <a:spcPct val="150000"/>
              </a:lnSpc>
              <a:spcAft>
                <a:spcPts val="800"/>
              </a:spcAft>
              <a:defRPr/>
            </a:pPr>
            <a:endParaRPr lang="en-ZA" sz="1200" b="1" dirty="0">
              <a:solidFill>
                <a:srgbClr val="FF0000"/>
              </a:solidFill>
            </a:endParaRPr>
          </a:p>
          <a:p>
            <a:pPr marL="171450" indent="-171450" algn="just">
              <a:lnSpc>
                <a:spcPct val="150000"/>
              </a:lnSpc>
              <a:spcAft>
                <a:spcPts val="800"/>
              </a:spcAft>
              <a:buFont typeface="Arial" panose="020B0604020202020204" pitchFamily="34" charset="0"/>
              <a:buChar char="•"/>
              <a:defRPr/>
            </a:pPr>
            <a:endParaRPr lang="en-ZA" sz="1200" b="1" dirty="0">
              <a:solidFill>
                <a:srgbClr val="FF0000"/>
              </a:solidFill>
            </a:endParaRPr>
          </a:p>
          <a:p>
            <a:pPr marL="342900" indent="-342900" algn="just">
              <a:lnSpc>
                <a:spcPct val="150000"/>
              </a:lnSpc>
              <a:spcAft>
                <a:spcPts val="800"/>
              </a:spcAft>
              <a:buFont typeface="Courier New" panose="02070309020205020404" pitchFamily="49" charset="0"/>
              <a:buChar char="o"/>
              <a:defRPr/>
            </a:pPr>
            <a:endParaRPr lang="en-ZA" sz="1200" b="1" cap="all" dirty="0"/>
          </a:p>
          <a:p>
            <a:pPr marL="342900" indent="-342900" algn="just">
              <a:lnSpc>
                <a:spcPct val="150000"/>
              </a:lnSpc>
              <a:spcAft>
                <a:spcPts val="800"/>
              </a:spcAft>
              <a:buFont typeface="Courier New" panose="02070309020205020404" pitchFamily="49" charset="0"/>
              <a:buChar char="o"/>
              <a:defRPr/>
            </a:pPr>
            <a:endParaRPr lang="en-ZA" sz="1200" dirty="0">
              <a:solidFill>
                <a:schemeClr val="accent2">
                  <a:lumMod val="50000"/>
                </a:schemeClr>
              </a:solidFill>
              <a:ea typeface="Calibri" panose="020F0502020204030204" pitchFamily="34" charset="0"/>
              <a:cs typeface="Arial" panose="020B0604020202020204" pitchFamily="34" charset="0"/>
            </a:endParaRPr>
          </a:p>
        </p:txBody>
      </p:sp>
      <p:pic>
        <p:nvPicPr>
          <p:cNvPr id="256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2636838"/>
            <a:ext cx="6408737"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96268" y="485557"/>
            <a:ext cx="7454527" cy="646331"/>
          </a:xfrm>
          <a:prstGeom prst="rect">
            <a:avLst/>
          </a:prstGeom>
        </p:spPr>
        <p:txBody>
          <a:bodyPr wrap="square">
            <a:spAutoFit/>
          </a:bodyPr>
          <a:lstStyle/>
          <a:p>
            <a:endParaRPr lang="en-ZA" b="1" dirty="0">
              <a:solidFill>
                <a:schemeClr val="bg1"/>
              </a:solidFill>
              <a:ea typeface="+mj-ea"/>
              <a:cs typeface="+mj-cs"/>
            </a:endParaRPr>
          </a:p>
          <a:p>
            <a:r>
              <a:rPr lang="en-ZA" b="1" dirty="0" smtClean="0">
                <a:solidFill>
                  <a:schemeClr val="bg1"/>
                </a:solidFill>
                <a:ea typeface="+mj-ea"/>
                <a:cs typeface="+mj-cs"/>
              </a:rPr>
              <a:t>2021/22 REF </a:t>
            </a:r>
            <a:r>
              <a:rPr lang="en-ZA" b="1" dirty="0">
                <a:solidFill>
                  <a:schemeClr val="bg1"/>
                </a:solidFill>
                <a:ea typeface="+mj-ea"/>
                <a:cs typeface="+mj-cs"/>
              </a:rPr>
              <a:t>Budget is responsiveness </a:t>
            </a:r>
            <a:endParaRPr lang="en-US" b="1" dirty="0">
              <a:solidFill>
                <a:schemeClr val="bg1"/>
              </a:solidFill>
              <a:ea typeface="+mj-ea"/>
              <a:cs typeface="+mj-cs"/>
            </a:endParaRPr>
          </a:p>
        </p:txBody>
      </p:sp>
    </p:spTree>
    <p:extLst>
      <p:ext uri="{BB962C8B-B14F-4D97-AF65-F5344CB8AC3E}">
        <p14:creationId xmlns:p14="http://schemas.microsoft.com/office/powerpoint/2010/main" val="24964355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6E51B54-EA70-4661-98D7-5CCE22C7AC5D}" type="slidenum">
              <a:rPr lang="en-US"/>
              <a:pPr>
                <a:defRPr/>
              </a:pPr>
              <a:t>103</a:t>
            </a:fld>
            <a:endParaRPr lang="en-US" sz="1400">
              <a:solidFill>
                <a:schemeClr val="tx1"/>
              </a:solidFill>
              <a:latin typeface="+mn-lt"/>
            </a:endParaRPr>
          </a:p>
        </p:txBody>
      </p:sp>
      <p:sp>
        <p:nvSpPr>
          <p:cNvPr id="5" name="TextBox 4"/>
          <p:cNvSpPr txBox="1"/>
          <p:nvPr/>
        </p:nvSpPr>
        <p:spPr>
          <a:xfrm>
            <a:off x="385763" y="1131888"/>
            <a:ext cx="8785225" cy="5468933"/>
          </a:xfrm>
          <a:prstGeom prst="rect">
            <a:avLst/>
          </a:prstGeom>
          <a:noFill/>
        </p:spPr>
        <p:txBody>
          <a:bodyPr>
            <a:spAutoFit/>
          </a:bodyPr>
          <a:lstStyle/>
          <a:p>
            <a:pPr algn="just">
              <a:lnSpc>
                <a:spcPct val="107000"/>
              </a:lnSpc>
              <a:spcBef>
                <a:spcPts val="600"/>
              </a:spcBef>
              <a:spcAft>
                <a:spcPts val="800"/>
              </a:spcAft>
              <a:defRPr/>
            </a:pPr>
            <a:r>
              <a:rPr lang="en-ZA" b="1" dirty="0">
                <a:ea typeface="Calibri" panose="020F0502020204030204" pitchFamily="34" charset="0"/>
                <a:cs typeface="Arial" panose="020B0604020202020204" pitchFamily="34" charset="0"/>
              </a:rPr>
              <a:t>Presentation </a:t>
            </a:r>
            <a:r>
              <a:rPr lang="en-ZA" b="1" dirty="0"/>
              <a:t>examines the extent to which the tabled </a:t>
            </a:r>
            <a:r>
              <a:rPr lang="en-ZA" b="1" dirty="0" smtClean="0"/>
              <a:t>2021/22 </a:t>
            </a:r>
            <a:r>
              <a:rPr lang="en-ZA" b="1" dirty="0"/>
              <a:t>MTREF Budget is responsive from an economic and socio-economic perspective </a:t>
            </a:r>
            <a:r>
              <a:rPr lang="en-ZA" b="1" dirty="0">
                <a:solidFill>
                  <a:schemeClr val="accent2">
                    <a:lumMod val="50000"/>
                  </a:schemeClr>
                </a:solidFill>
                <a:ea typeface="Calibri" panose="020F0502020204030204" pitchFamily="34" charset="0"/>
                <a:cs typeface="Arial" panose="020B0604020202020204" pitchFamily="34" charset="0"/>
              </a:rPr>
              <a:t>(consolidation to include entities)</a:t>
            </a:r>
          </a:p>
          <a:p>
            <a:pPr lvl="1" algn="just">
              <a:lnSpc>
                <a:spcPct val="150000"/>
              </a:lnSpc>
              <a:spcAft>
                <a:spcPts val="800"/>
              </a:spcAft>
              <a:defRPr/>
            </a:pPr>
            <a:r>
              <a:rPr lang="en-ZA" sz="1200" b="1" cap="all" dirty="0"/>
              <a:t>Enablers of Economic Growth and Development – </a:t>
            </a:r>
            <a:r>
              <a:rPr lang="en-ZA" sz="1200" b="1" cap="all" dirty="0" err="1"/>
              <a:t>scm</a:t>
            </a:r>
            <a:endParaRPr lang="en-ZA" sz="1200" b="1" cap="all" dirty="0"/>
          </a:p>
          <a:p>
            <a:pPr lvl="1" algn="just">
              <a:lnSpc>
                <a:spcPct val="150000"/>
              </a:lnSpc>
              <a:spcAft>
                <a:spcPts val="800"/>
              </a:spcAft>
              <a:defRPr/>
            </a:pPr>
            <a:endParaRPr lang="en-ZA" sz="1200" b="1" cap="all" dirty="0"/>
          </a:p>
          <a:p>
            <a:pPr lvl="1" algn="just">
              <a:lnSpc>
                <a:spcPct val="150000"/>
              </a:lnSpc>
              <a:spcAft>
                <a:spcPts val="800"/>
              </a:spcAft>
              <a:defRPr/>
            </a:pPr>
            <a:endParaRPr lang="en-ZA" sz="1200" b="1" cap="all" dirty="0"/>
          </a:p>
          <a:p>
            <a:pPr lvl="1" algn="just">
              <a:lnSpc>
                <a:spcPct val="150000"/>
              </a:lnSpc>
              <a:spcAft>
                <a:spcPts val="800"/>
              </a:spcAft>
              <a:defRPr/>
            </a:pPr>
            <a:endParaRPr lang="en-ZA" sz="1200" b="1" dirty="0"/>
          </a:p>
          <a:p>
            <a:pPr marL="628650" lvl="1" indent="-171450" algn="just">
              <a:lnSpc>
                <a:spcPct val="150000"/>
              </a:lnSpc>
              <a:spcAft>
                <a:spcPts val="800"/>
              </a:spcAft>
              <a:buFont typeface="Arial" panose="020B0604020202020204" pitchFamily="34" charset="0"/>
              <a:buChar char="•"/>
              <a:defRPr/>
            </a:pPr>
            <a:endParaRPr lang="en-ZA" sz="1200" b="1" dirty="0"/>
          </a:p>
          <a:p>
            <a:pPr marL="171450" indent="-171450" algn="just">
              <a:lnSpc>
                <a:spcPct val="150000"/>
              </a:lnSpc>
              <a:spcAft>
                <a:spcPts val="800"/>
              </a:spcAft>
              <a:buFont typeface="Arial" panose="020B0604020202020204" pitchFamily="34" charset="0"/>
              <a:buChar char="•"/>
              <a:defRPr/>
            </a:pPr>
            <a:endParaRPr lang="en-ZA" sz="1200" b="1" dirty="0"/>
          </a:p>
          <a:p>
            <a:pPr algn="just">
              <a:lnSpc>
                <a:spcPct val="150000"/>
              </a:lnSpc>
              <a:spcAft>
                <a:spcPts val="800"/>
              </a:spcAft>
              <a:defRPr/>
            </a:pPr>
            <a:endParaRPr lang="en-ZA" sz="1200" b="1" dirty="0"/>
          </a:p>
          <a:p>
            <a:pPr marL="171450" indent="-171450" algn="just">
              <a:lnSpc>
                <a:spcPct val="150000"/>
              </a:lnSpc>
              <a:spcAft>
                <a:spcPts val="800"/>
              </a:spcAft>
              <a:buFont typeface="Arial" panose="020B0604020202020204" pitchFamily="34" charset="0"/>
              <a:buChar char="•"/>
              <a:defRPr/>
            </a:pPr>
            <a:endParaRPr lang="en-ZA" sz="1200" b="1" dirty="0"/>
          </a:p>
          <a:p>
            <a:pPr marL="342900" indent="-342900" algn="just">
              <a:lnSpc>
                <a:spcPct val="150000"/>
              </a:lnSpc>
              <a:spcAft>
                <a:spcPts val="800"/>
              </a:spcAft>
              <a:buFont typeface="Courier New" panose="02070309020205020404" pitchFamily="49" charset="0"/>
              <a:buChar char="o"/>
              <a:defRPr/>
            </a:pPr>
            <a:endParaRPr lang="en-ZA" sz="1200" b="1" cap="all" dirty="0"/>
          </a:p>
          <a:p>
            <a:pPr marL="342900" indent="-342900" algn="just">
              <a:lnSpc>
                <a:spcPct val="150000"/>
              </a:lnSpc>
              <a:spcAft>
                <a:spcPts val="800"/>
              </a:spcAft>
              <a:buFont typeface="Courier New" panose="02070309020205020404" pitchFamily="49" charset="0"/>
              <a:buChar char="o"/>
              <a:defRPr/>
            </a:pPr>
            <a:endParaRPr lang="en-ZA" sz="1200" dirty="0">
              <a:solidFill>
                <a:schemeClr val="accent2">
                  <a:lumMod val="50000"/>
                </a:schemeClr>
              </a:solidFill>
              <a:ea typeface="Calibri" panose="020F0502020204030204" pitchFamily="34" charset="0"/>
              <a:cs typeface="Arial" panose="020B0604020202020204" pitchFamily="34" charset="0"/>
            </a:endParaRPr>
          </a:p>
        </p:txBody>
      </p:sp>
      <p:pic>
        <p:nvPicPr>
          <p:cNvPr id="2663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15916"/>
            <a:ext cx="8240937" cy="320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130602"/>
            <a:ext cx="9118512" cy="830997"/>
          </a:xfrm>
          <a:prstGeom prst="rect">
            <a:avLst/>
          </a:prstGeom>
        </p:spPr>
        <p:txBody>
          <a:bodyPr wrap="square">
            <a:spAutoFit/>
          </a:bodyPr>
          <a:lstStyle/>
          <a:p>
            <a:r>
              <a:rPr lang="en-ZA" b="1" dirty="0">
                <a:solidFill>
                  <a:schemeClr val="bg1"/>
                </a:solidFill>
                <a:ea typeface="+mj-ea"/>
                <a:cs typeface="+mj-cs"/>
              </a:rPr>
              <a:t>2021/22 MTREF Budget economic and </a:t>
            </a:r>
          </a:p>
          <a:p>
            <a:r>
              <a:rPr lang="en-ZA" b="1" dirty="0">
                <a:solidFill>
                  <a:schemeClr val="bg1"/>
                </a:solidFill>
                <a:ea typeface="+mj-ea"/>
                <a:cs typeface="+mj-cs"/>
              </a:rPr>
              <a:t>socio-economic perspective</a:t>
            </a:r>
            <a:endParaRPr lang="en-US" b="1" dirty="0">
              <a:solidFill>
                <a:schemeClr val="bg1"/>
              </a:solidFill>
              <a:ea typeface="+mj-ea"/>
              <a:cs typeface="+mj-cs"/>
            </a:endParaRPr>
          </a:p>
        </p:txBody>
      </p:sp>
    </p:spTree>
    <p:extLst>
      <p:ext uri="{BB962C8B-B14F-4D97-AF65-F5344CB8AC3E}">
        <p14:creationId xmlns:p14="http://schemas.microsoft.com/office/powerpoint/2010/main" val="17584844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51F93F4-AFBF-431E-8770-5FE52B16D697}" type="slidenum">
              <a:rPr lang="en-US"/>
              <a:pPr>
                <a:defRPr/>
              </a:pPr>
              <a:t>104</a:t>
            </a:fld>
            <a:endParaRPr lang="en-US" sz="1400">
              <a:solidFill>
                <a:schemeClr val="tx1"/>
              </a:solidFill>
              <a:latin typeface="+mn-lt"/>
            </a:endParaRPr>
          </a:p>
        </p:txBody>
      </p:sp>
      <p:sp>
        <p:nvSpPr>
          <p:cNvPr id="4" name="TextBox 3"/>
          <p:cNvSpPr txBox="1"/>
          <p:nvPr/>
        </p:nvSpPr>
        <p:spPr>
          <a:xfrm>
            <a:off x="212725" y="1268413"/>
            <a:ext cx="8785225" cy="5970865"/>
          </a:xfrm>
          <a:prstGeom prst="rect">
            <a:avLst/>
          </a:prstGeom>
          <a:noFill/>
        </p:spPr>
        <p:txBody>
          <a:bodyPr>
            <a:spAutoFit/>
          </a:bodyPr>
          <a:lstStyle/>
          <a:p>
            <a:pPr algn="just">
              <a:spcBef>
                <a:spcPts val="0"/>
              </a:spcBef>
              <a:spcAft>
                <a:spcPts val="600"/>
              </a:spcAft>
              <a:defRPr/>
            </a:pPr>
            <a:r>
              <a:rPr lang="en-ZA" b="1" dirty="0">
                <a:latin typeface="+mj-lt"/>
                <a:ea typeface="Calibri" panose="020F0502020204030204" pitchFamily="34" charset="0"/>
                <a:cs typeface="Arial" panose="020B0604020202020204" pitchFamily="34" charset="0"/>
              </a:rPr>
              <a:t>FMG </a:t>
            </a:r>
            <a:r>
              <a:rPr lang="en-ZA" b="1" dirty="0" smtClean="0">
                <a:latin typeface="+mj-lt"/>
                <a:ea typeface="Calibri" panose="020F0502020204030204" pitchFamily="34" charset="0"/>
                <a:cs typeface="Arial" panose="020B0604020202020204" pitchFamily="34" charset="0"/>
              </a:rPr>
              <a:t>Plans</a:t>
            </a:r>
            <a:endParaRPr lang="en-ZA" sz="2000" dirty="0" smtClean="0">
              <a:ea typeface="Calibri" panose="020F0502020204030204" pitchFamily="34" charset="0"/>
              <a:cs typeface="Arial" panose="020B0604020202020204" pitchFamily="34" charset="0"/>
            </a:endParaRPr>
          </a:p>
          <a:p>
            <a:pPr algn="just">
              <a:spcBef>
                <a:spcPts val="0"/>
              </a:spcBef>
              <a:spcAft>
                <a:spcPts val="600"/>
              </a:spcAft>
              <a:defRPr/>
            </a:pPr>
            <a:r>
              <a:rPr lang="en-ZA" sz="2000" dirty="0" smtClean="0">
                <a:ea typeface="Calibri" panose="020F0502020204030204" pitchFamily="34" charset="0"/>
                <a:cs typeface="Arial" panose="020B0604020202020204" pitchFamily="34" charset="0"/>
              </a:rPr>
              <a:t>&gt; </a:t>
            </a:r>
            <a:r>
              <a:rPr lang="en-ZA" sz="1400" dirty="0" smtClean="0">
                <a:ea typeface="Calibri" panose="020F0502020204030204" pitchFamily="34" charset="0"/>
                <a:cs typeface="Arial" panose="020B0604020202020204" pitchFamily="34" charset="0"/>
              </a:rPr>
              <a:t>Implementation </a:t>
            </a:r>
            <a:r>
              <a:rPr lang="en-ZA" sz="1400" dirty="0">
                <a:ea typeface="Calibri" panose="020F0502020204030204" pitchFamily="34" charset="0"/>
                <a:cs typeface="Arial" panose="020B0604020202020204" pitchFamily="34" charset="0"/>
              </a:rPr>
              <a:t>of competency </a:t>
            </a:r>
            <a:r>
              <a:rPr lang="en-ZA" sz="1400" dirty="0" smtClean="0">
                <a:ea typeface="Calibri" panose="020F0502020204030204" pitchFamily="34" charset="0"/>
                <a:cs typeface="Arial" panose="020B0604020202020204" pitchFamily="34" charset="0"/>
              </a:rPr>
              <a:t>regulation GAZETTE </a:t>
            </a:r>
            <a:r>
              <a:rPr lang="en-ZA" sz="1400" b="1" dirty="0" smtClean="0">
                <a:ea typeface="Calibri" panose="020F0502020204030204" pitchFamily="34" charset="0"/>
                <a:cs typeface="Arial" panose="020B0604020202020204" pitchFamily="34" charset="0"/>
              </a:rPr>
              <a:t>41996(Accounting Officer,CFO,4 X Middle </a:t>
            </a:r>
            <a:r>
              <a:rPr lang="en-ZA" sz="1400" b="1" dirty="0" err="1">
                <a:ea typeface="Calibri" panose="020F0502020204030204" pitchFamily="34" charset="0"/>
                <a:cs typeface="Arial" panose="020B0604020202020204" pitchFamily="34" charset="0"/>
              </a:rPr>
              <a:t>M</a:t>
            </a:r>
            <a:r>
              <a:rPr lang="en-ZA" sz="1400" b="1" dirty="0" err="1" smtClean="0">
                <a:ea typeface="Calibri" panose="020F0502020204030204" pitchFamily="34" charset="0"/>
                <a:cs typeface="Arial" panose="020B0604020202020204" pitchFamily="34" charset="0"/>
              </a:rPr>
              <a:t>anagers,SCM</a:t>
            </a:r>
            <a:r>
              <a:rPr lang="en-ZA" sz="1400" b="1" dirty="0" smtClean="0">
                <a:ea typeface="Calibri" panose="020F0502020204030204" pitchFamily="34" charset="0"/>
                <a:cs typeface="Arial" panose="020B0604020202020204" pitchFamily="34" charset="0"/>
              </a:rPr>
              <a:t> head, Snr. Manager(MSA S56) meet the requirement as such Annexure C is been sent to Treasury bi Annually</a:t>
            </a:r>
          </a:p>
          <a:p>
            <a:pPr marL="342900" indent="-342900" algn="just">
              <a:spcBef>
                <a:spcPts val="0"/>
              </a:spcBef>
              <a:spcAft>
                <a:spcPts val="600"/>
              </a:spcAft>
              <a:buFont typeface="Wingdings" panose="05000000000000000000" pitchFamily="2" charset="2"/>
              <a:buChar char="Ø"/>
              <a:defRPr/>
            </a:pPr>
            <a:r>
              <a:rPr lang="en-ZA" sz="1400" dirty="0">
                <a:ea typeface="Calibri" panose="020F0502020204030204" pitchFamily="34" charset="0"/>
                <a:cs typeface="Arial" panose="020B0604020202020204" pitchFamily="34" charset="0"/>
              </a:rPr>
              <a:t>H</a:t>
            </a:r>
            <a:r>
              <a:rPr lang="en-ZA" sz="1400" dirty="0" smtClean="0">
                <a:ea typeface="Calibri" panose="020F0502020204030204" pitchFamily="34" charset="0"/>
                <a:cs typeface="Arial" panose="020B0604020202020204" pitchFamily="34" charset="0"/>
              </a:rPr>
              <a:t>as </a:t>
            </a:r>
            <a:r>
              <a:rPr lang="en-ZA" sz="1400" dirty="0">
                <a:ea typeface="Calibri" panose="020F0502020204030204" pitchFamily="34" charset="0"/>
                <a:cs typeface="Arial" panose="020B0604020202020204" pitchFamily="34" charset="0"/>
              </a:rPr>
              <a:t>the municipality identified the number of officials who don’t meet  the regulations and what are the </a:t>
            </a:r>
            <a:r>
              <a:rPr lang="en-ZA" sz="1400" dirty="0" smtClean="0">
                <a:ea typeface="Calibri" panose="020F0502020204030204" pitchFamily="34" charset="0"/>
                <a:cs typeface="Arial" panose="020B0604020202020204" pitchFamily="34" charset="0"/>
              </a:rPr>
              <a:t>plans</a:t>
            </a:r>
            <a:r>
              <a:rPr lang="en-ZA" sz="1400" dirty="0">
                <a:ea typeface="Calibri" panose="020F0502020204030204" pitchFamily="34" charset="0"/>
                <a:cs typeface="Arial" panose="020B0604020202020204" pitchFamily="34" charset="0"/>
              </a:rPr>
              <a:t>?</a:t>
            </a:r>
            <a:endParaRPr lang="en-ZA" sz="1400" dirty="0" smtClean="0">
              <a:ea typeface="Calibri" panose="020F0502020204030204" pitchFamily="34" charset="0"/>
              <a:cs typeface="Arial" panose="020B0604020202020204" pitchFamily="34" charset="0"/>
            </a:endParaRPr>
          </a:p>
          <a:p>
            <a:pPr algn="just">
              <a:spcBef>
                <a:spcPts val="0"/>
              </a:spcBef>
              <a:spcAft>
                <a:spcPts val="600"/>
              </a:spcAft>
              <a:defRPr/>
            </a:pPr>
            <a:r>
              <a:rPr lang="en-ZA" sz="1400" dirty="0" smtClean="0">
                <a:ea typeface="Calibri" panose="020F0502020204030204" pitchFamily="34" charset="0"/>
                <a:cs typeface="Arial" panose="020B0604020202020204" pitchFamily="34" charset="0"/>
              </a:rPr>
              <a:t>   </a:t>
            </a:r>
            <a:r>
              <a:rPr lang="en-ZA" sz="1400" b="1" dirty="0" smtClean="0">
                <a:ea typeface="Calibri" panose="020F0502020204030204" pitchFamily="34" charset="0"/>
                <a:cs typeface="Arial" panose="020B0604020202020204" pitchFamily="34" charset="0"/>
              </a:rPr>
              <a:t>by end of calendar year 2021 non finance managers/official will complete their 15 x MFMP and 15 x PMF respectively </a:t>
            </a:r>
            <a:endParaRPr lang="en-ZA" sz="1400" dirty="0">
              <a:ea typeface="Calibri" panose="020F0502020204030204" pitchFamily="34" charset="0"/>
              <a:cs typeface="Arial" panose="020B0604020202020204" pitchFamily="34" charset="0"/>
            </a:endParaRPr>
          </a:p>
          <a:p>
            <a:pPr algn="just">
              <a:spcBef>
                <a:spcPts val="0"/>
              </a:spcBef>
              <a:spcAft>
                <a:spcPts val="600"/>
              </a:spcAft>
              <a:defRPr/>
            </a:pPr>
            <a:r>
              <a:rPr lang="en-ZA" sz="1400" dirty="0" smtClean="0">
                <a:ea typeface="Calibri" panose="020F0502020204030204" pitchFamily="34" charset="0"/>
                <a:cs typeface="Arial" panose="020B0604020202020204" pitchFamily="34" charset="0"/>
              </a:rPr>
              <a:t>Contracts </a:t>
            </a:r>
            <a:r>
              <a:rPr lang="en-ZA" sz="1400" dirty="0">
                <a:ea typeface="Calibri" panose="020F0502020204030204" pitchFamily="34" charset="0"/>
                <a:cs typeface="Arial" panose="020B0604020202020204" pitchFamily="34" charset="0"/>
              </a:rPr>
              <a:t>that have budgetary implications beyond three years (status of the contract entered/or to be entered into)</a:t>
            </a:r>
          </a:p>
          <a:p>
            <a:pPr marL="285750" indent="-285750" algn="just">
              <a:spcBef>
                <a:spcPts val="0"/>
              </a:spcBef>
              <a:spcAft>
                <a:spcPts val="600"/>
              </a:spcAft>
              <a:buFont typeface="Arial" panose="020B0604020202020204" pitchFamily="34" charset="0"/>
              <a:buChar char="•"/>
              <a:defRPr/>
            </a:pPr>
            <a:r>
              <a:rPr lang="en-ZA" sz="1400" dirty="0" smtClean="0">
                <a:ea typeface="Calibri" panose="020F0502020204030204" pitchFamily="34" charset="0"/>
                <a:cs typeface="Arial" panose="020B0604020202020204" pitchFamily="34" charset="0"/>
              </a:rPr>
              <a:t>VAT , assets unbundling , </a:t>
            </a:r>
            <a:r>
              <a:rPr lang="en-ZA" sz="1400" dirty="0" err="1" smtClean="0">
                <a:ea typeface="Calibri" panose="020F0502020204030204" pitchFamily="34" charset="0"/>
                <a:cs typeface="Arial" panose="020B0604020202020204" pitchFamily="34" charset="0"/>
              </a:rPr>
              <a:t>CoreFinancial</a:t>
            </a:r>
            <a:r>
              <a:rPr lang="en-ZA" sz="1400" dirty="0" smtClean="0">
                <a:ea typeface="Calibri" panose="020F0502020204030204" pitchFamily="34" charset="0"/>
                <a:cs typeface="Arial" panose="020B0604020202020204" pitchFamily="34" charset="0"/>
              </a:rPr>
              <a:t> services , PPE, Revenue enhancement</a:t>
            </a:r>
            <a:r>
              <a:rPr lang="en-ZA" sz="1400" dirty="0" smtClean="0">
                <a:solidFill>
                  <a:schemeClr val="bg1"/>
                </a:solidFill>
                <a:ea typeface="Calibri" panose="020F0502020204030204" pitchFamily="34" charset="0"/>
                <a:cs typeface="+mj-cs"/>
              </a:rPr>
              <a:t>ontract</a:t>
            </a:r>
            <a:endParaRPr lang="en-ZA" sz="1400" dirty="0">
              <a:solidFill>
                <a:schemeClr val="bg1"/>
              </a:solidFill>
              <a:ea typeface="Calibri" panose="020F0502020204030204" pitchFamily="34" charset="0"/>
              <a:cs typeface="+mj-cs"/>
            </a:endParaRPr>
          </a:p>
          <a:p>
            <a:pPr marL="285750" indent="-285750" algn="just">
              <a:spcBef>
                <a:spcPts val="0"/>
              </a:spcBef>
              <a:spcAft>
                <a:spcPts val="600"/>
              </a:spcAft>
              <a:buFont typeface="Arial" panose="020B0604020202020204" pitchFamily="34" charset="0"/>
              <a:buChar char="•"/>
              <a:defRPr/>
            </a:pPr>
            <a:r>
              <a:rPr lang="en-ZA" sz="1400" dirty="0" smtClean="0">
                <a:ea typeface="Calibri" panose="020F0502020204030204" pitchFamily="34" charset="0"/>
                <a:cs typeface="Arial" panose="020B0604020202020204" pitchFamily="34" charset="0"/>
              </a:rPr>
              <a:t>Any challenges and way-forward, some contracts have been on tender and aiming to appoint before end of quarter</a:t>
            </a:r>
          </a:p>
          <a:p>
            <a:pPr marL="285750" indent="-285750" algn="just">
              <a:spcBef>
                <a:spcPts val="0"/>
              </a:spcBef>
              <a:spcAft>
                <a:spcPts val="600"/>
              </a:spcAft>
              <a:buFont typeface="Arial" panose="020B0604020202020204" pitchFamily="34" charset="0"/>
              <a:buChar char="•"/>
              <a:defRPr/>
            </a:pPr>
            <a:r>
              <a:rPr lang="en-ZA" b="1" dirty="0" smtClean="0">
                <a:solidFill>
                  <a:schemeClr val="accent2"/>
                </a:solidFill>
                <a:latin typeface="Arial Black" panose="020B0A04020102020204" pitchFamily="34" charset="0"/>
                <a:ea typeface="Calibri" panose="020F0502020204030204" pitchFamily="34" charset="0"/>
                <a:cs typeface="Arial" panose="020B0604020202020204" pitchFamily="34" charset="0"/>
              </a:rPr>
              <a:t>Has </a:t>
            </a:r>
            <a:r>
              <a:rPr lang="en-ZA" b="1" dirty="0">
                <a:solidFill>
                  <a:schemeClr val="accent2"/>
                </a:solidFill>
                <a:latin typeface="Arial Black" panose="020B0A04020102020204" pitchFamily="34" charset="0"/>
                <a:ea typeface="Calibri" panose="020F0502020204030204" pitchFamily="34" charset="0"/>
                <a:cs typeface="Arial" panose="020B0604020202020204" pitchFamily="34" charset="0"/>
              </a:rPr>
              <a:t>the Municipality established a Solidarity Fund in response of the President’s </a:t>
            </a:r>
            <a:r>
              <a:rPr lang="en-ZA" b="1" dirty="0" smtClean="0">
                <a:solidFill>
                  <a:schemeClr val="accent2"/>
                </a:solidFill>
                <a:latin typeface="Arial Black" panose="020B0A04020102020204" pitchFamily="34" charset="0"/>
                <a:ea typeface="Calibri" panose="020F0502020204030204" pitchFamily="34" charset="0"/>
                <a:cs typeface="Arial" panose="020B0604020202020204" pitchFamily="34" charset="0"/>
              </a:rPr>
              <a:t>Call </a:t>
            </a:r>
            <a:r>
              <a:rPr lang="en-ZA" b="1" dirty="0" smtClean="0">
                <a:solidFill>
                  <a:srgbClr val="FF0000"/>
                </a:solidFill>
                <a:latin typeface="Arial Black" panose="020B0A04020102020204" pitchFamily="34" charset="0"/>
                <a:ea typeface="Calibri" panose="020F0502020204030204" pitchFamily="34" charset="0"/>
                <a:cs typeface="Arial" panose="020B0604020202020204" pitchFamily="34" charset="0"/>
              </a:rPr>
              <a:t>(NO</a:t>
            </a:r>
            <a:endParaRPr lang="en-ZA" b="1" dirty="0">
              <a:solidFill>
                <a:srgbClr val="FF0000"/>
              </a:solidFill>
              <a:latin typeface="Arial Black" panose="020B0A04020102020204" pitchFamily="34" charset="0"/>
              <a:ea typeface="Calibri" panose="020F0502020204030204" pitchFamily="34" charset="0"/>
              <a:cs typeface="Arial" panose="020B0604020202020204" pitchFamily="34" charset="0"/>
            </a:endParaRPr>
          </a:p>
          <a:p>
            <a:pPr marL="285750" indent="-285750" algn="just">
              <a:spcBef>
                <a:spcPts val="0"/>
              </a:spcBef>
              <a:spcAft>
                <a:spcPts val="600"/>
              </a:spcAft>
              <a:buFont typeface="Arial" panose="020B0604020202020204" pitchFamily="34" charset="0"/>
              <a:buChar char="•"/>
              <a:defRPr/>
            </a:pPr>
            <a:r>
              <a:rPr lang="en-ZA" b="1" dirty="0">
                <a:solidFill>
                  <a:schemeClr val="accent2"/>
                </a:solidFill>
                <a:latin typeface="Arial Black" panose="020B0A04020102020204" pitchFamily="34" charset="0"/>
                <a:ea typeface="Calibri" panose="020F0502020204030204" pitchFamily="34" charset="0"/>
                <a:cs typeface="Arial" panose="020B0604020202020204" pitchFamily="34" charset="0"/>
              </a:rPr>
              <a:t>Is the Fund establishment and Governance Compliant with the MFMS </a:t>
            </a:r>
            <a:r>
              <a:rPr lang="en-ZA" b="1" dirty="0" smtClean="0">
                <a:solidFill>
                  <a:schemeClr val="accent2"/>
                </a:solidFill>
                <a:latin typeface="Arial Black" panose="020B0A04020102020204" pitchFamily="34" charset="0"/>
                <a:ea typeface="Calibri" panose="020F0502020204030204" pitchFamily="34" charset="0"/>
                <a:cs typeface="Arial" panose="020B0604020202020204" pitchFamily="34" charset="0"/>
              </a:rPr>
              <a:t>S12 </a:t>
            </a:r>
            <a:r>
              <a:rPr lang="en-ZA" b="1" dirty="0" smtClean="0">
                <a:solidFill>
                  <a:srgbClr val="FF0000"/>
                </a:solidFill>
                <a:latin typeface="Arial Black" panose="020B0A04020102020204" pitchFamily="34" charset="0"/>
                <a:ea typeface="Calibri" panose="020F0502020204030204" pitchFamily="34" charset="0"/>
                <a:cs typeface="Arial" panose="020B0604020202020204" pitchFamily="34" charset="0"/>
              </a:rPr>
              <a:t>(NO)</a:t>
            </a:r>
            <a:endParaRPr lang="en-ZA" b="1" dirty="0">
              <a:solidFill>
                <a:srgbClr val="FF0000"/>
              </a:solidFill>
              <a:latin typeface="Arial Black" panose="020B0A04020102020204" pitchFamily="34" charset="0"/>
              <a:ea typeface="Calibri" panose="020F0502020204030204" pitchFamily="34" charset="0"/>
              <a:cs typeface="Arial" panose="020B0604020202020204" pitchFamily="34" charset="0"/>
            </a:endParaRPr>
          </a:p>
          <a:p>
            <a:pPr algn="just">
              <a:spcBef>
                <a:spcPts val="0"/>
              </a:spcBef>
              <a:spcAft>
                <a:spcPts val="600"/>
              </a:spcAft>
              <a:defRPr/>
            </a:pPr>
            <a:endParaRPr lang="en-ZA" b="1" dirty="0">
              <a:solidFill>
                <a:schemeClr val="accent2"/>
              </a:solidFill>
              <a:latin typeface="Arial Black" panose="020B0A04020102020204" pitchFamily="34" charset="0"/>
              <a:ea typeface="Calibri" panose="020F0502020204030204" pitchFamily="34" charset="0"/>
              <a:cs typeface="Arial" panose="020B0604020202020204" pitchFamily="34" charset="0"/>
            </a:endParaRPr>
          </a:p>
          <a:p>
            <a:pPr algn="just">
              <a:spcBef>
                <a:spcPts val="0"/>
              </a:spcBef>
              <a:spcAft>
                <a:spcPts val="600"/>
              </a:spcAft>
              <a:defRPr/>
            </a:pPr>
            <a:endParaRPr lang="en-ZA" b="1" dirty="0">
              <a:solidFill>
                <a:srgbClr val="FF0000"/>
              </a:solidFill>
              <a:latin typeface="Arial Black" panose="020B0A04020102020204" pitchFamily="34" charset="0"/>
              <a:ea typeface="Calibri" panose="020F0502020204030204" pitchFamily="34" charset="0"/>
              <a:cs typeface="Arial" panose="020B0604020202020204" pitchFamily="34" charset="0"/>
            </a:endParaRPr>
          </a:p>
          <a:p>
            <a:pPr algn="just">
              <a:spcBef>
                <a:spcPts val="0"/>
              </a:spcBef>
              <a:spcAft>
                <a:spcPts val="600"/>
              </a:spcAft>
              <a:defRPr/>
            </a:pPr>
            <a:endParaRPr lang="en-ZA" dirty="0">
              <a:solidFill>
                <a:schemeClr val="accent2">
                  <a:lumMod val="50000"/>
                </a:schemeClr>
              </a:solidFill>
              <a:ea typeface="Calibri" panose="020F0502020204030204" pitchFamily="34" charset="0"/>
            </a:endParaRPr>
          </a:p>
          <a:p>
            <a:pPr algn="just">
              <a:spcBef>
                <a:spcPts val="0"/>
              </a:spcBef>
              <a:spcAft>
                <a:spcPts val="600"/>
              </a:spcAft>
              <a:defRPr/>
            </a:pPr>
            <a:endParaRPr lang="en-ZA" b="1" dirty="0">
              <a:solidFill>
                <a:schemeClr val="accent2">
                  <a:lumMod val="50000"/>
                </a:schemeClr>
              </a:solidFill>
              <a:ea typeface="Calibri" panose="020F0502020204030204" pitchFamily="34" charset="0"/>
            </a:endParaRPr>
          </a:p>
          <a:p>
            <a:pPr algn="just">
              <a:spcBef>
                <a:spcPts val="0"/>
              </a:spcBef>
              <a:spcAft>
                <a:spcPts val="600"/>
              </a:spcAft>
              <a:defRPr/>
            </a:pPr>
            <a:endParaRPr lang="en-ZA" dirty="0">
              <a:solidFill>
                <a:schemeClr val="accent2">
                  <a:lumMod val="50000"/>
                </a:schemeClr>
              </a:solidFill>
              <a:ea typeface="Calibri" panose="020F0502020204030204" pitchFamily="34" charset="0"/>
              <a:cs typeface="Arial" panose="020B0604020202020204" pitchFamily="34" charset="0"/>
            </a:endParaRPr>
          </a:p>
          <a:p>
            <a:pPr algn="just">
              <a:spcBef>
                <a:spcPts val="0"/>
              </a:spcBef>
              <a:spcAft>
                <a:spcPts val="600"/>
              </a:spcAft>
              <a:defRPr/>
            </a:pPr>
            <a:r>
              <a:rPr lang="en-ZA" sz="1400" dirty="0">
                <a:solidFill>
                  <a:schemeClr val="accent2">
                    <a:lumMod val="50000"/>
                  </a:schemeClr>
                </a:solidFill>
                <a:latin typeface="Arial Black" panose="020B0A04020102020204" pitchFamily="34" charset="0"/>
                <a:ea typeface="Calibri" panose="020F0502020204030204" pitchFamily="34" charset="0"/>
                <a:cs typeface="Arial" panose="020B0604020202020204" pitchFamily="34" charset="0"/>
              </a:rPr>
              <a:t>			</a:t>
            </a:r>
            <a:endParaRPr lang="en-ZA" sz="1400" dirty="0">
              <a:solidFill>
                <a:schemeClr val="accent2">
                  <a:lumMod val="50000"/>
                </a:schemeClr>
              </a:solidFill>
              <a:ea typeface="Calibri" panose="020F0502020204030204" pitchFamily="34" charset="0"/>
              <a:cs typeface="Arial" panose="020B0604020202020204" pitchFamily="34" charset="0"/>
            </a:endParaRPr>
          </a:p>
        </p:txBody>
      </p:sp>
      <p:sp>
        <p:nvSpPr>
          <p:cNvPr id="2" name="Rectangle 1"/>
          <p:cNvSpPr/>
          <p:nvPr/>
        </p:nvSpPr>
        <p:spPr>
          <a:xfrm>
            <a:off x="2033587" y="197535"/>
            <a:ext cx="5143500" cy="584775"/>
          </a:xfrm>
          <a:prstGeom prst="rect">
            <a:avLst/>
          </a:prstGeom>
        </p:spPr>
        <p:txBody>
          <a:bodyPr wrap="square">
            <a:spAutoFit/>
          </a:bodyPr>
          <a:lstStyle/>
          <a:p>
            <a:pPr>
              <a:defRPr/>
            </a:pPr>
            <a:r>
              <a:rPr lang="en-ZA" sz="1600" b="1" dirty="0"/>
              <a:t>FMG, Competency Regulation, Budgetary </a:t>
            </a:r>
            <a:r>
              <a:rPr lang="en-ZA" sz="1600" b="1" dirty="0" smtClean="0"/>
              <a:t>  commitment</a:t>
            </a:r>
            <a:r>
              <a:rPr lang="en-ZA" sz="1600" b="1" dirty="0">
                <a:solidFill>
                  <a:srgbClr val="000000"/>
                </a:solidFill>
                <a:ea typeface="ＭＳ Ｐゴシック" pitchFamily="1" charset="-128"/>
              </a:rPr>
              <a:t>	</a:t>
            </a:r>
            <a:endParaRPr lang="en-US" sz="1600" b="1" dirty="0">
              <a:solidFill>
                <a:srgbClr val="000000"/>
              </a:solidFill>
              <a:ea typeface="ＭＳ Ｐゴシック" pitchFamily="1" charset="-128"/>
            </a:endParaRPr>
          </a:p>
        </p:txBody>
      </p:sp>
    </p:spTree>
    <p:extLst>
      <p:ext uri="{BB962C8B-B14F-4D97-AF65-F5344CB8AC3E}">
        <p14:creationId xmlns:p14="http://schemas.microsoft.com/office/powerpoint/2010/main" val="33299571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C88C3F6-D0F7-4BAA-9E11-078BA309F9C3}" type="slidenum">
              <a:rPr lang="en-US"/>
              <a:pPr>
                <a:defRPr/>
              </a:pPr>
              <a:t>105</a:t>
            </a:fld>
            <a:endParaRPr lang="en-US" sz="1400">
              <a:solidFill>
                <a:schemeClr val="tx1"/>
              </a:solidFill>
              <a:latin typeface="+mn-lt"/>
            </a:endParaRPr>
          </a:p>
        </p:txBody>
      </p:sp>
      <p:sp>
        <p:nvSpPr>
          <p:cNvPr id="4" name="TextBox 3"/>
          <p:cNvSpPr txBox="1"/>
          <p:nvPr/>
        </p:nvSpPr>
        <p:spPr>
          <a:xfrm>
            <a:off x="212725" y="1268413"/>
            <a:ext cx="8785225" cy="7509748"/>
          </a:xfrm>
          <a:prstGeom prst="rect">
            <a:avLst/>
          </a:prstGeom>
          <a:noFill/>
        </p:spPr>
        <p:txBody>
          <a:bodyPr>
            <a:spAutoFit/>
          </a:bodyPr>
          <a:lstStyle/>
          <a:p>
            <a:pPr algn="just">
              <a:spcBef>
                <a:spcPts val="0"/>
              </a:spcBef>
              <a:spcAft>
                <a:spcPts val="600"/>
              </a:spcAft>
              <a:defRPr/>
            </a:pPr>
            <a:r>
              <a:rPr lang="en-ZA" b="1" dirty="0" smtClean="0">
                <a:latin typeface="+mj-lt"/>
                <a:ea typeface="Calibri" panose="020F0502020204030204" pitchFamily="34" charset="0"/>
                <a:cs typeface="Arial" panose="020B0604020202020204" pitchFamily="34" charset="0"/>
              </a:rPr>
              <a:t>Progress report on internship programme</a:t>
            </a:r>
            <a:endParaRPr lang="en-ZA" b="1" dirty="0">
              <a:latin typeface="+mj-lt"/>
              <a:ea typeface="Calibri" panose="020F0502020204030204" pitchFamily="34" charset="0"/>
              <a:cs typeface="Arial" panose="020B0604020202020204" pitchFamily="34" charset="0"/>
            </a:endParaRPr>
          </a:p>
          <a:p>
            <a:pPr algn="just">
              <a:spcBef>
                <a:spcPts val="0"/>
              </a:spcBef>
              <a:spcAft>
                <a:spcPts val="600"/>
              </a:spcAft>
              <a:defRPr/>
            </a:pPr>
            <a:r>
              <a:rPr lang="en-ZA" sz="2000" dirty="0">
                <a:ea typeface="Calibri" panose="020F0502020204030204" pitchFamily="34" charset="0"/>
                <a:cs typeface="Arial" panose="020B0604020202020204" pitchFamily="34" charset="0"/>
              </a:rPr>
              <a:t>Implementation of internship programme </a:t>
            </a:r>
            <a:endParaRPr lang="en-ZA" sz="2000" dirty="0" smtClean="0">
              <a:ea typeface="Calibri" panose="020F0502020204030204" pitchFamily="34" charset="0"/>
              <a:cs typeface="Arial" panose="020B0604020202020204" pitchFamily="34" charset="0"/>
            </a:endParaRPr>
          </a:p>
          <a:p>
            <a:pPr algn="just">
              <a:spcBef>
                <a:spcPts val="0"/>
              </a:spcBef>
              <a:spcAft>
                <a:spcPts val="600"/>
              </a:spcAft>
              <a:defRPr/>
            </a:pPr>
            <a:r>
              <a:rPr lang="en-ZA" sz="2000" dirty="0" smtClean="0">
                <a:ea typeface="Calibri" panose="020F0502020204030204" pitchFamily="34" charset="0"/>
                <a:cs typeface="Arial" panose="020B0604020202020204" pitchFamily="34" charset="0"/>
              </a:rPr>
              <a:t>The </a:t>
            </a:r>
            <a:r>
              <a:rPr lang="en-ZA" sz="2000" dirty="0">
                <a:ea typeface="Calibri" panose="020F0502020204030204" pitchFamily="34" charset="0"/>
                <a:cs typeface="Arial" panose="020B0604020202020204" pitchFamily="34" charset="0"/>
              </a:rPr>
              <a:t>municipality </a:t>
            </a:r>
            <a:r>
              <a:rPr lang="en-ZA" sz="2000" dirty="0" smtClean="0">
                <a:ea typeface="Calibri" panose="020F0502020204030204" pitchFamily="34" charset="0"/>
                <a:cs typeface="Arial" panose="020B0604020202020204" pitchFamily="34" charset="0"/>
              </a:rPr>
              <a:t>has filled </a:t>
            </a:r>
            <a:r>
              <a:rPr lang="en-ZA" sz="2000" dirty="0">
                <a:ea typeface="Calibri" panose="020F0502020204030204" pitchFamily="34" charset="0"/>
                <a:cs typeface="Arial" panose="020B0604020202020204" pitchFamily="34" charset="0"/>
              </a:rPr>
              <a:t>the total of </a:t>
            </a:r>
            <a:r>
              <a:rPr lang="en-ZA" sz="2000" dirty="0" smtClean="0">
                <a:ea typeface="Calibri" panose="020F0502020204030204" pitchFamily="34" charset="0"/>
                <a:cs typeface="Arial" panose="020B0604020202020204" pitchFamily="34" charset="0"/>
              </a:rPr>
              <a:t>6 x interns </a:t>
            </a:r>
            <a:r>
              <a:rPr lang="en-ZA" sz="2000" dirty="0">
                <a:ea typeface="Calibri" panose="020F0502020204030204" pitchFamily="34" charset="0"/>
                <a:cs typeface="Arial" panose="020B0604020202020204" pitchFamily="34" charset="0"/>
              </a:rPr>
              <a:t>as per  the regulations and what are the plans </a:t>
            </a:r>
            <a:r>
              <a:rPr lang="en-ZA" sz="2000" dirty="0" smtClean="0">
                <a:ea typeface="Calibri" panose="020F0502020204030204" pitchFamily="34" charset="0"/>
                <a:cs typeface="Arial" panose="020B0604020202020204" pitchFamily="34" charset="0"/>
              </a:rPr>
              <a:t>if not )</a:t>
            </a:r>
            <a:endParaRPr lang="en-ZA" sz="2000" dirty="0">
              <a:ea typeface="Calibri" panose="020F0502020204030204" pitchFamily="34" charset="0"/>
              <a:cs typeface="Arial" panose="020B0604020202020204" pitchFamily="34" charset="0"/>
            </a:endParaRPr>
          </a:p>
          <a:p>
            <a:pPr marL="285750" indent="-285750" algn="just">
              <a:spcBef>
                <a:spcPts val="0"/>
              </a:spcBef>
              <a:spcAft>
                <a:spcPts val="600"/>
              </a:spcAft>
              <a:buFont typeface="Arial" panose="020B0604020202020204" pitchFamily="34" charset="0"/>
              <a:buChar char="•"/>
              <a:defRPr/>
            </a:pPr>
            <a:r>
              <a:rPr lang="en-ZA" sz="1400" dirty="0">
                <a:ea typeface="Calibri" panose="020F0502020204030204" pitchFamily="34" charset="0"/>
                <a:cs typeface="Arial" panose="020B0604020202020204" pitchFamily="34" charset="0"/>
              </a:rPr>
              <a:t>Number of contract </a:t>
            </a:r>
            <a:r>
              <a:rPr lang="en-ZA" sz="1400" dirty="0" smtClean="0">
                <a:ea typeface="Calibri" panose="020F0502020204030204" pitchFamily="34" charset="0"/>
                <a:cs typeface="Arial" panose="020B0604020202020204" pitchFamily="34" charset="0"/>
              </a:rPr>
              <a:t>extensions all 6 has 1 year extensions until end of June 2021 </a:t>
            </a:r>
          </a:p>
          <a:p>
            <a:pPr marL="285750" indent="-285750" algn="just">
              <a:spcBef>
                <a:spcPts val="0"/>
              </a:spcBef>
              <a:spcAft>
                <a:spcPts val="600"/>
              </a:spcAft>
              <a:buFont typeface="Arial" panose="020B0604020202020204" pitchFamily="34" charset="0"/>
              <a:buChar char="•"/>
              <a:defRPr/>
            </a:pPr>
            <a:r>
              <a:rPr lang="en-ZA" sz="1400" b="1" u="sng" dirty="0" smtClean="0">
                <a:ea typeface="Calibri" panose="020F0502020204030204" pitchFamily="34" charset="0"/>
                <a:cs typeface="Arial" panose="020B0604020202020204" pitchFamily="34" charset="0"/>
              </a:rPr>
              <a:t>Names:</a:t>
            </a:r>
            <a:r>
              <a:rPr lang="en-ZA" sz="1400" b="1" dirty="0" smtClean="0">
                <a:ea typeface="Calibri" panose="020F0502020204030204" pitchFamily="34" charset="0"/>
                <a:cs typeface="Arial" panose="020B0604020202020204" pitchFamily="34" charset="0"/>
              </a:rPr>
              <a:t>                                            </a:t>
            </a:r>
            <a:r>
              <a:rPr lang="en-ZA" sz="1400" b="1" u="sng" dirty="0">
                <a:ea typeface="Calibri" panose="020F0502020204030204" pitchFamily="34" charset="0"/>
                <a:cs typeface="Arial" panose="020B0604020202020204" pitchFamily="34" charset="0"/>
              </a:rPr>
              <a:t>area of </a:t>
            </a:r>
            <a:r>
              <a:rPr lang="en-ZA" sz="1400" b="1" u="sng" dirty="0" smtClean="0">
                <a:ea typeface="Calibri" panose="020F0502020204030204" pitchFamily="34" charset="0"/>
                <a:cs typeface="Arial" panose="020B0604020202020204" pitchFamily="34" charset="0"/>
              </a:rPr>
              <a:t>competency:</a:t>
            </a:r>
          </a:p>
          <a:p>
            <a:pPr marL="285750" indent="-285750" algn="just">
              <a:spcBef>
                <a:spcPts val="0"/>
              </a:spcBef>
              <a:spcAft>
                <a:spcPts val="600"/>
              </a:spcAft>
              <a:buFont typeface="Arial" panose="020B0604020202020204" pitchFamily="34" charset="0"/>
              <a:buChar char="•"/>
              <a:defRPr/>
            </a:pPr>
            <a:r>
              <a:rPr lang="en-ZA" sz="1400" dirty="0" smtClean="0">
                <a:ea typeface="Calibri" panose="020F0502020204030204" pitchFamily="34" charset="0"/>
                <a:cs typeface="Arial" panose="020B0604020202020204" pitchFamily="34" charset="0"/>
              </a:rPr>
              <a:t>Ms. </a:t>
            </a:r>
            <a:r>
              <a:rPr lang="en-ZA" sz="1400" dirty="0" err="1" smtClean="0">
                <a:ea typeface="Calibri" panose="020F0502020204030204" pitchFamily="34" charset="0"/>
                <a:cs typeface="Arial" panose="020B0604020202020204" pitchFamily="34" charset="0"/>
              </a:rPr>
              <a:t>Tshikwama</a:t>
            </a:r>
            <a:r>
              <a:rPr lang="en-ZA" sz="1400" dirty="0" smtClean="0">
                <a:ea typeface="Calibri" panose="020F0502020204030204" pitchFamily="34" charset="0"/>
                <a:cs typeface="Arial" panose="020B0604020202020204" pitchFamily="34" charset="0"/>
              </a:rPr>
              <a:t> Masala                 B. Com</a:t>
            </a:r>
          </a:p>
          <a:p>
            <a:pPr marL="285750" indent="-285750" algn="just">
              <a:spcBef>
                <a:spcPts val="0"/>
              </a:spcBef>
              <a:spcAft>
                <a:spcPts val="600"/>
              </a:spcAft>
              <a:buFont typeface="Arial" panose="020B0604020202020204" pitchFamily="34" charset="0"/>
              <a:buChar char="•"/>
              <a:defRPr/>
            </a:pPr>
            <a:r>
              <a:rPr lang="en-ZA" sz="1400" dirty="0" smtClean="0">
                <a:ea typeface="Calibri" panose="020F0502020204030204" pitchFamily="34" charset="0"/>
                <a:cs typeface="Arial" panose="020B0604020202020204" pitchFamily="34" charset="0"/>
              </a:rPr>
              <a:t>Ms. Khomba Johanna	                Business Management(Finance)</a:t>
            </a:r>
          </a:p>
          <a:p>
            <a:pPr marL="285750" indent="-285750" algn="just">
              <a:spcBef>
                <a:spcPts val="0"/>
              </a:spcBef>
              <a:spcAft>
                <a:spcPts val="600"/>
              </a:spcAft>
              <a:buFont typeface="Arial" panose="020B0604020202020204" pitchFamily="34" charset="0"/>
              <a:buChar char="•"/>
              <a:defRPr/>
            </a:pPr>
            <a:r>
              <a:rPr lang="en-ZA" sz="1400" dirty="0" smtClean="0">
                <a:ea typeface="Calibri" panose="020F0502020204030204" pitchFamily="34" charset="0"/>
                <a:cs typeface="Arial" panose="020B0604020202020204" pitchFamily="34" charset="0"/>
              </a:rPr>
              <a:t>Ms. </a:t>
            </a:r>
            <a:r>
              <a:rPr lang="en-ZA" sz="1400" dirty="0" err="1" smtClean="0">
                <a:ea typeface="Calibri" panose="020F0502020204030204" pitchFamily="34" charset="0"/>
                <a:cs typeface="Arial" panose="020B0604020202020204" pitchFamily="34" charset="0"/>
              </a:rPr>
              <a:t>Morwasehla</a:t>
            </a:r>
            <a:r>
              <a:rPr lang="en-ZA" sz="1400" dirty="0" smtClean="0">
                <a:ea typeface="Calibri" panose="020F0502020204030204" pitchFamily="34" charset="0"/>
                <a:cs typeface="Arial" panose="020B0604020202020204" pitchFamily="34" charset="0"/>
              </a:rPr>
              <a:t> Mokgadi	</a:t>
            </a:r>
            <a:r>
              <a:rPr lang="en-ZA" sz="1400" dirty="0" err="1" smtClean="0">
                <a:ea typeface="Calibri" panose="020F0502020204030204" pitchFamily="34" charset="0"/>
                <a:cs typeface="Arial" panose="020B0604020202020204" pitchFamily="34" charset="0"/>
              </a:rPr>
              <a:t>Btech</a:t>
            </a:r>
            <a:r>
              <a:rPr lang="en-ZA" sz="1400" dirty="0" smtClean="0">
                <a:ea typeface="Calibri" panose="020F0502020204030204" pitchFamily="34" charset="0"/>
                <a:cs typeface="Arial" panose="020B0604020202020204" pitchFamily="34" charset="0"/>
              </a:rPr>
              <a:t> Accounting</a:t>
            </a:r>
          </a:p>
          <a:p>
            <a:pPr marL="285750" indent="-285750" algn="just">
              <a:spcBef>
                <a:spcPts val="0"/>
              </a:spcBef>
              <a:spcAft>
                <a:spcPts val="600"/>
              </a:spcAft>
              <a:buFont typeface="Arial" panose="020B0604020202020204" pitchFamily="34" charset="0"/>
              <a:buChar char="•"/>
              <a:defRPr/>
            </a:pPr>
            <a:r>
              <a:rPr lang="en-ZA" sz="1400" dirty="0" smtClean="0">
                <a:ea typeface="Calibri" panose="020F0502020204030204" pitchFamily="34" charset="0"/>
                <a:cs typeface="Arial" panose="020B0604020202020204" pitchFamily="34" charset="0"/>
              </a:rPr>
              <a:t>Ms.  </a:t>
            </a:r>
            <a:r>
              <a:rPr lang="en-ZA" sz="1400" dirty="0" err="1" smtClean="0">
                <a:ea typeface="Calibri" panose="020F0502020204030204" pitchFamily="34" charset="0"/>
                <a:cs typeface="Arial" panose="020B0604020202020204" pitchFamily="34" charset="0"/>
              </a:rPr>
              <a:t>Sidiela</a:t>
            </a:r>
            <a:r>
              <a:rPr lang="en-ZA" sz="1400" dirty="0" smtClean="0">
                <a:ea typeface="Calibri" panose="020F0502020204030204" pitchFamily="34" charset="0"/>
                <a:cs typeface="Arial" panose="020B0604020202020204" pitchFamily="34" charset="0"/>
              </a:rPr>
              <a:t> Lerato		</a:t>
            </a:r>
            <a:r>
              <a:rPr lang="en-ZA" sz="1400" dirty="0" err="1" smtClean="0">
                <a:ea typeface="Calibri" panose="020F0502020204030204" pitchFamily="34" charset="0"/>
                <a:cs typeface="Arial" panose="020B0604020202020204" pitchFamily="34" charset="0"/>
              </a:rPr>
              <a:t>B.Com</a:t>
            </a:r>
            <a:r>
              <a:rPr lang="en-ZA" sz="1400" dirty="0" smtClean="0">
                <a:ea typeface="Calibri" panose="020F0502020204030204" pitchFamily="34" charset="0"/>
                <a:cs typeface="Arial" panose="020B0604020202020204" pitchFamily="34" charset="0"/>
              </a:rPr>
              <a:t>( Internal Audit)</a:t>
            </a:r>
          </a:p>
          <a:p>
            <a:pPr marL="285750" indent="-285750" algn="just">
              <a:spcBef>
                <a:spcPts val="0"/>
              </a:spcBef>
              <a:spcAft>
                <a:spcPts val="600"/>
              </a:spcAft>
              <a:buFont typeface="Arial" panose="020B0604020202020204" pitchFamily="34" charset="0"/>
              <a:buChar char="•"/>
              <a:defRPr/>
            </a:pPr>
            <a:r>
              <a:rPr lang="en-ZA" sz="1400" dirty="0" smtClean="0">
                <a:ea typeface="Calibri" panose="020F0502020204030204" pitchFamily="34" charset="0"/>
                <a:cs typeface="Arial" panose="020B0604020202020204" pitchFamily="34" charset="0"/>
              </a:rPr>
              <a:t>Ms. Muleya Emelda		</a:t>
            </a:r>
            <a:r>
              <a:rPr lang="en-ZA" sz="1400" dirty="0" err="1" smtClean="0">
                <a:ea typeface="Calibri" panose="020F0502020204030204" pitchFamily="34" charset="0"/>
                <a:cs typeface="Arial" panose="020B0604020202020204" pitchFamily="34" charset="0"/>
              </a:rPr>
              <a:t>B.Com</a:t>
            </a:r>
            <a:endParaRPr lang="en-ZA" sz="1400" dirty="0" smtClean="0">
              <a:ea typeface="Calibri" panose="020F0502020204030204" pitchFamily="34" charset="0"/>
              <a:cs typeface="Arial" panose="020B0604020202020204" pitchFamily="34" charset="0"/>
            </a:endParaRPr>
          </a:p>
          <a:p>
            <a:pPr marL="285750" indent="-285750" algn="just">
              <a:spcBef>
                <a:spcPts val="0"/>
              </a:spcBef>
              <a:spcAft>
                <a:spcPts val="600"/>
              </a:spcAft>
              <a:buFont typeface="Arial" panose="020B0604020202020204" pitchFamily="34" charset="0"/>
              <a:buChar char="•"/>
              <a:defRPr/>
            </a:pPr>
            <a:r>
              <a:rPr lang="en-ZA" sz="1400" dirty="0" smtClean="0">
                <a:ea typeface="Calibri" panose="020F0502020204030204" pitchFamily="34" charset="0"/>
                <a:cs typeface="Arial" panose="020B0604020202020204" pitchFamily="34" charset="0"/>
              </a:rPr>
              <a:t>Mr. Ramadwa Shonisani	</a:t>
            </a:r>
            <a:r>
              <a:rPr lang="en-ZA" sz="1400" dirty="0" err="1" smtClean="0">
                <a:ea typeface="Calibri" panose="020F0502020204030204" pitchFamily="34" charset="0"/>
                <a:cs typeface="Arial" panose="020B0604020202020204" pitchFamily="34" charset="0"/>
              </a:rPr>
              <a:t>B.Com</a:t>
            </a:r>
            <a:endParaRPr lang="en-ZA" sz="1400" dirty="0">
              <a:ea typeface="Calibri" panose="020F0502020204030204" pitchFamily="34" charset="0"/>
              <a:cs typeface="Arial" panose="020B0604020202020204" pitchFamily="34" charset="0"/>
            </a:endParaRPr>
          </a:p>
          <a:p>
            <a:pPr marL="285750" indent="-285750" algn="just">
              <a:spcBef>
                <a:spcPts val="0"/>
              </a:spcBef>
              <a:spcAft>
                <a:spcPts val="600"/>
              </a:spcAft>
              <a:buFont typeface="Arial" panose="020B0604020202020204" pitchFamily="34" charset="0"/>
              <a:buChar char="•"/>
              <a:defRPr/>
            </a:pPr>
            <a:r>
              <a:rPr lang="en-ZA" sz="1600" dirty="0">
                <a:ea typeface="Calibri" panose="020F0502020204030204" pitchFamily="34" charset="0"/>
                <a:cs typeface="Arial" panose="020B0604020202020204" pitchFamily="34" charset="0"/>
              </a:rPr>
              <a:t>Process undertaken to absorb </a:t>
            </a:r>
            <a:r>
              <a:rPr lang="en-ZA" sz="1600" dirty="0" smtClean="0">
                <a:ea typeface="Calibri" panose="020F0502020204030204" pitchFamily="34" charset="0"/>
                <a:cs typeface="Arial" panose="020B0604020202020204" pitchFamily="34" charset="0"/>
              </a:rPr>
              <a:t>interns.. </a:t>
            </a:r>
            <a:r>
              <a:rPr lang="en-ZA" sz="1600" i="1" dirty="0" smtClean="0">
                <a:ea typeface="Calibri" panose="020F0502020204030204" pitchFamily="34" charset="0"/>
                <a:cs typeface="Arial" panose="020B0604020202020204" pitchFamily="34" charset="0"/>
              </a:rPr>
              <a:t>The intention is to absorb them following financial year and put then in areas they have been occupying for the duration of their rotation</a:t>
            </a:r>
            <a:endParaRPr lang="en-ZA" sz="1600" i="1" dirty="0">
              <a:ea typeface="Calibri" panose="020F0502020204030204" pitchFamily="34" charset="0"/>
              <a:cs typeface="Arial" panose="020B0604020202020204" pitchFamily="34" charset="0"/>
            </a:endParaRPr>
          </a:p>
          <a:p>
            <a:pPr marL="285750" indent="-285750" algn="just">
              <a:spcBef>
                <a:spcPts val="0"/>
              </a:spcBef>
              <a:spcAft>
                <a:spcPts val="600"/>
              </a:spcAft>
              <a:buFont typeface="Arial" panose="020B0604020202020204" pitchFamily="34" charset="0"/>
              <a:buChar char="•"/>
              <a:defRPr/>
            </a:pPr>
            <a:r>
              <a:rPr lang="en-ZA" sz="1100" dirty="0">
                <a:ea typeface="Calibri" panose="020F0502020204030204" pitchFamily="34" charset="0"/>
                <a:cs typeface="Arial" panose="020B0604020202020204" pitchFamily="34" charset="0"/>
              </a:rPr>
              <a:t>Any challenges and </a:t>
            </a:r>
            <a:r>
              <a:rPr lang="en-ZA" sz="1100" dirty="0" smtClean="0">
                <a:ea typeface="Calibri" panose="020F0502020204030204" pitchFamily="34" charset="0"/>
                <a:cs typeface="Arial" panose="020B0604020202020204" pitchFamily="34" charset="0"/>
              </a:rPr>
              <a:t>way-forward(financial constrains and the requirement of the transferring agent FMG</a:t>
            </a:r>
            <a:endParaRPr lang="en-ZA" sz="1100" dirty="0">
              <a:ea typeface="Calibri" panose="020F0502020204030204" pitchFamily="34" charset="0"/>
              <a:cs typeface="Arial" panose="020B0604020202020204" pitchFamily="34" charset="0"/>
            </a:endParaRPr>
          </a:p>
          <a:p>
            <a:pPr marL="285750" indent="-285750" algn="just">
              <a:spcBef>
                <a:spcPts val="0"/>
              </a:spcBef>
              <a:spcAft>
                <a:spcPts val="600"/>
              </a:spcAft>
              <a:buFont typeface="Arial" panose="020B0604020202020204" pitchFamily="34" charset="0"/>
              <a:buChar char="•"/>
              <a:defRPr/>
            </a:pPr>
            <a:endParaRPr lang="en-ZA" b="1" dirty="0">
              <a:solidFill>
                <a:schemeClr val="accent2"/>
              </a:solidFill>
              <a:latin typeface="Arial Black" panose="020B0A040201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ZA" sz="3200" dirty="0">
              <a:solidFill>
                <a:schemeClr val="bg1"/>
              </a:solidFill>
              <a:ea typeface="Calibri" panose="020F0502020204030204" pitchFamily="34" charset="0"/>
              <a:cs typeface="+mj-cs"/>
            </a:endParaRPr>
          </a:p>
          <a:p>
            <a:pPr algn="just">
              <a:spcBef>
                <a:spcPts val="0"/>
              </a:spcBef>
              <a:spcAft>
                <a:spcPts val="600"/>
              </a:spcAft>
              <a:defRPr/>
            </a:pPr>
            <a:endParaRPr lang="en-ZA" b="1" dirty="0">
              <a:solidFill>
                <a:schemeClr val="accent2"/>
              </a:solidFill>
              <a:latin typeface="Arial Black" panose="020B0A04020102020204" pitchFamily="34" charset="0"/>
              <a:ea typeface="Calibri" panose="020F0502020204030204" pitchFamily="34" charset="0"/>
              <a:cs typeface="Arial" panose="020B0604020202020204" pitchFamily="34" charset="0"/>
            </a:endParaRPr>
          </a:p>
          <a:p>
            <a:pPr algn="just">
              <a:spcBef>
                <a:spcPts val="0"/>
              </a:spcBef>
              <a:spcAft>
                <a:spcPts val="600"/>
              </a:spcAft>
              <a:defRPr/>
            </a:pPr>
            <a:endParaRPr lang="en-ZA" b="1" dirty="0">
              <a:solidFill>
                <a:srgbClr val="FF0000"/>
              </a:solidFill>
              <a:latin typeface="Arial Black" panose="020B0A04020102020204" pitchFamily="34" charset="0"/>
              <a:ea typeface="Calibri" panose="020F0502020204030204" pitchFamily="34" charset="0"/>
              <a:cs typeface="Arial" panose="020B0604020202020204" pitchFamily="34" charset="0"/>
            </a:endParaRPr>
          </a:p>
          <a:p>
            <a:pPr algn="just">
              <a:spcBef>
                <a:spcPts val="0"/>
              </a:spcBef>
              <a:spcAft>
                <a:spcPts val="600"/>
              </a:spcAft>
              <a:defRPr/>
            </a:pPr>
            <a:endParaRPr lang="en-ZA" dirty="0">
              <a:solidFill>
                <a:schemeClr val="accent2">
                  <a:lumMod val="50000"/>
                </a:schemeClr>
              </a:solidFill>
              <a:ea typeface="Calibri" panose="020F0502020204030204" pitchFamily="34" charset="0"/>
            </a:endParaRPr>
          </a:p>
          <a:p>
            <a:pPr algn="just">
              <a:spcBef>
                <a:spcPts val="0"/>
              </a:spcBef>
              <a:spcAft>
                <a:spcPts val="600"/>
              </a:spcAft>
              <a:defRPr/>
            </a:pPr>
            <a:endParaRPr lang="en-ZA" b="1" dirty="0">
              <a:solidFill>
                <a:schemeClr val="accent2">
                  <a:lumMod val="50000"/>
                </a:schemeClr>
              </a:solidFill>
              <a:ea typeface="Calibri" panose="020F0502020204030204" pitchFamily="34" charset="0"/>
            </a:endParaRPr>
          </a:p>
          <a:p>
            <a:pPr algn="just">
              <a:spcBef>
                <a:spcPts val="0"/>
              </a:spcBef>
              <a:spcAft>
                <a:spcPts val="600"/>
              </a:spcAft>
              <a:defRPr/>
            </a:pPr>
            <a:endParaRPr lang="en-ZA" dirty="0">
              <a:solidFill>
                <a:schemeClr val="accent2">
                  <a:lumMod val="50000"/>
                </a:schemeClr>
              </a:solidFill>
              <a:ea typeface="Calibri" panose="020F0502020204030204" pitchFamily="34" charset="0"/>
              <a:cs typeface="Arial" panose="020B0604020202020204" pitchFamily="34" charset="0"/>
            </a:endParaRPr>
          </a:p>
          <a:p>
            <a:pPr algn="just">
              <a:spcBef>
                <a:spcPts val="0"/>
              </a:spcBef>
              <a:spcAft>
                <a:spcPts val="600"/>
              </a:spcAft>
              <a:defRPr/>
            </a:pPr>
            <a:r>
              <a:rPr lang="en-ZA" sz="1400" dirty="0">
                <a:solidFill>
                  <a:schemeClr val="accent2">
                    <a:lumMod val="50000"/>
                  </a:schemeClr>
                </a:solidFill>
                <a:latin typeface="Arial Black" panose="020B0A04020102020204" pitchFamily="34" charset="0"/>
                <a:ea typeface="Calibri" panose="020F0502020204030204" pitchFamily="34" charset="0"/>
                <a:cs typeface="Arial" panose="020B0604020202020204" pitchFamily="34" charset="0"/>
              </a:rPr>
              <a:t>			</a:t>
            </a:r>
            <a:endParaRPr lang="en-ZA" sz="1400" dirty="0">
              <a:solidFill>
                <a:schemeClr val="accent2">
                  <a:lumMod val="50000"/>
                </a:schemeClr>
              </a:solidFill>
              <a:ea typeface="Calibri" panose="020F0502020204030204" pitchFamily="34" charset="0"/>
              <a:cs typeface="Arial" panose="020B0604020202020204" pitchFamily="34" charset="0"/>
            </a:endParaRPr>
          </a:p>
        </p:txBody>
      </p:sp>
      <p:sp>
        <p:nvSpPr>
          <p:cNvPr id="7" name="Title 1"/>
          <p:cNvSpPr txBox="1">
            <a:spLocks/>
          </p:cNvSpPr>
          <p:nvPr/>
        </p:nvSpPr>
        <p:spPr bwMode="auto">
          <a:xfrm>
            <a:off x="395536" y="215900"/>
            <a:ext cx="8399213" cy="1052513"/>
          </a:xfrm>
          <a:prstGeom prst="rect">
            <a:avLst/>
          </a:prstGeom>
          <a:noFill/>
          <a:ln w="9525">
            <a:noFill/>
            <a:miter lim="800000"/>
            <a:headEnd/>
            <a:tailEnd/>
          </a:ln>
        </p:spPr>
        <p:txBody>
          <a:bodyPr anchor="ctr"/>
          <a:lstStyle>
            <a:lvl1pPr algn="l" rtl="0" eaLnBrk="0" fontAlgn="base" hangingPunct="0">
              <a:spcBef>
                <a:spcPct val="0"/>
              </a:spcBef>
              <a:spcAft>
                <a:spcPct val="0"/>
              </a:spcAft>
              <a:defRPr sz="3000">
                <a:solidFill>
                  <a:schemeClr val="bg1"/>
                </a:solidFill>
                <a:latin typeface="Arial" charset="0"/>
                <a:ea typeface="+mj-ea"/>
                <a:cs typeface="+mj-cs"/>
              </a:defRPr>
            </a:lvl1pPr>
            <a:lvl2pPr algn="l" rtl="0" eaLnBrk="0" fontAlgn="base" hangingPunct="0">
              <a:spcBef>
                <a:spcPct val="0"/>
              </a:spcBef>
              <a:spcAft>
                <a:spcPct val="0"/>
              </a:spcAft>
              <a:defRPr sz="3000">
                <a:solidFill>
                  <a:schemeClr val="bg1"/>
                </a:solidFill>
                <a:latin typeface="Arial" charset="0"/>
                <a:ea typeface="Osaka" pitchFamily="1" charset="-128"/>
              </a:defRPr>
            </a:lvl2pPr>
            <a:lvl3pPr algn="l" rtl="0" eaLnBrk="0" fontAlgn="base" hangingPunct="0">
              <a:spcBef>
                <a:spcPct val="0"/>
              </a:spcBef>
              <a:spcAft>
                <a:spcPct val="0"/>
              </a:spcAft>
              <a:defRPr sz="3000">
                <a:solidFill>
                  <a:schemeClr val="bg1"/>
                </a:solidFill>
                <a:latin typeface="Arial" charset="0"/>
                <a:ea typeface="Osaka" pitchFamily="1" charset="-128"/>
              </a:defRPr>
            </a:lvl3pPr>
            <a:lvl4pPr algn="l" rtl="0" eaLnBrk="0" fontAlgn="base" hangingPunct="0">
              <a:spcBef>
                <a:spcPct val="0"/>
              </a:spcBef>
              <a:spcAft>
                <a:spcPct val="0"/>
              </a:spcAft>
              <a:defRPr sz="3000">
                <a:solidFill>
                  <a:schemeClr val="bg1"/>
                </a:solidFill>
                <a:latin typeface="Arial" charset="0"/>
                <a:ea typeface="Osaka" pitchFamily="1" charset="-128"/>
              </a:defRPr>
            </a:lvl4pPr>
            <a:lvl5pPr algn="l" rtl="0" eaLnBrk="0" fontAlgn="base" hangingPunct="0">
              <a:spcBef>
                <a:spcPct val="0"/>
              </a:spcBef>
              <a:spcAft>
                <a:spcPct val="0"/>
              </a:spcAft>
              <a:defRPr sz="3000">
                <a:solidFill>
                  <a:schemeClr val="bg1"/>
                </a:solidFill>
                <a:latin typeface="Arial"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a:defRPr/>
            </a:pPr>
            <a:endParaRPr lang="en-ZA" sz="3200" dirty="0" smtClean="0">
              <a:ea typeface="Calibri" panose="020F0502020204030204" pitchFamily="34" charset="0"/>
            </a:endParaRPr>
          </a:p>
          <a:p>
            <a:pPr>
              <a:defRPr/>
            </a:pPr>
            <a:r>
              <a:rPr lang="en-ZA" sz="2400" b="1" dirty="0"/>
              <a:t>Progress report on Internship programme </a:t>
            </a:r>
            <a:r>
              <a:rPr lang="en-ZA" sz="3200" dirty="0">
                <a:ea typeface="Calibri" panose="020F0502020204030204" pitchFamily="34" charset="0"/>
              </a:rPr>
              <a:t>	</a:t>
            </a:r>
            <a:endParaRPr lang="en-US" sz="3200" dirty="0">
              <a:ea typeface="Calibri" panose="020F0502020204030204" pitchFamily="34" charset="0"/>
            </a:endParaRPr>
          </a:p>
          <a:p>
            <a:pPr>
              <a:defRPr/>
            </a:pPr>
            <a:r>
              <a:rPr lang="en-ZA" sz="3200" dirty="0">
                <a:ea typeface="Calibri" panose="020F0502020204030204" pitchFamily="34" charset="0"/>
              </a:rPr>
              <a:t>	</a:t>
            </a:r>
            <a:endParaRPr lang="en-US" sz="3200" dirty="0">
              <a:ea typeface="Calibri" panose="020F0502020204030204" pitchFamily="34" charset="0"/>
            </a:endParaRPr>
          </a:p>
        </p:txBody>
      </p:sp>
    </p:spTree>
    <p:extLst>
      <p:ext uri="{BB962C8B-B14F-4D97-AF65-F5344CB8AC3E}">
        <p14:creationId xmlns:p14="http://schemas.microsoft.com/office/powerpoint/2010/main" val="8601134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439" y="396070"/>
            <a:ext cx="7886700" cy="4351338"/>
          </a:xfrm>
        </p:spPr>
        <p:txBody>
          <a:bodyPr/>
          <a:lstStyle/>
          <a:p>
            <a:pPr marL="0" indent="0" algn="ctr">
              <a:buNone/>
            </a:pPr>
            <a:endParaRPr lang="en-GB" dirty="0"/>
          </a:p>
          <a:p>
            <a:pPr marL="0" indent="0" algn="ctr">
              <a:buNone/>
            </a:pPr>
            <a:r>
              <a:rPr lang="en-GB" sz="4000" dirty="0"/>
              <a:t>The End</a:t>
            </a:r>
          </a:p>
          <a:p>
            <a:pPr marL="0" indent="0" algn="ctr">
              <a:buNone/>
            </a:pPr>
            <a:r>
              <a:rPr lang="en-GB" sz="4000" dirty="0"/>
              <a:t>Thank you</a:t>
            </a:r>
          </a:p>
        </p:txBody>
      </p:sp>
    </p:spTree>
    <p:extLst>
      <p:ext uri="{BB962C8B-B14F-4D97-AF65-F5344CB8AC3E}">
        <p14:creationId xmlns:p14="http://schemas.microsoft.com/office/powerpoint/2010/main" val="130938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64499"/>
          </a:xfrm>
        </p:spPr>
        <p:txBody>
          <a:bodyPr>
            <a:normAutofit/>
          </a:bodyPr>
          <a:lstStyle/>
          <a:p>
            <a:r>
              <a:rPr lang="en-GB" dirty="0"/>
              <a:t>Employees' Status</a:t>
            </a:r>
            <a:endParaRPr lang="en-ZA" dirty="0"/>
          </a:p>
        </p:txBody>
      </p:sp>
      <p:pic>
        <p:nvPicPr>
          <p:cNvPr id="4" name="Content Placeholder 3"/>
          <p:cNvPicPr>
            <a:picLocks noGrp="1" noChangeAspect="1"/>
          </p:cNvPicPr>
          <p:nvPr>
            <p:ph idx="1"/>
          </p:nvPr>
        </p:nvPicPr>
        <p:blipFill>
          <a:blip r:embed="rId2"/>
          <a:stretch>
            <a:fillRect/>
          </a:stretch>
        </p:blipFill>
        <p:spPr>
          <a:xfrm>
            <a:off x="1" y="989351"/>
            <a:ext cx="9248930" cy="4273815"/>
          </a:xfrm>
          <a:prstGeom prst="rect">
            <a:avLst/>
          </a:prstGeom>
        </p:spPr>
      </p:pic>
    </p:spTree>
    <p:extLst>
      <p:ext uri="{BB962C8B-B14F-4D97-AF65-F5344CB8AC3E}">
        <p14:creationId xmlns:p14="http://schemas.microsoft.com/office/powerpoint/2010/main" val="207685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932"/>
            <a:ext cx="7886700" cy="989350"/>
          </a:xfrm>
        </p:spPr>
        <p:txBody>
          <a:bodyPr>
            <a:normAutofit fontScale="90000"/>
          </a:bodyPr>
          <a:lstStyle/>
          <a:p>
            <a:r>
              <a:rPr lang="en-GB" dirty="0"/>
              <a:t>Filling of Critical posts- @31 December 2022</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7214044"/>
              </p:ext>
            </p:extLst>
          </p:nvPr>
        </p:nvGraphicFramePr>
        <p:xfrm>
          <a:off x="-772729" y="1094282"/>
          <a:ext cx="10951050" cy="3327816"/>
        </p:xfrm>
        <a:graphic>
          <a:graphicData uri="http://schemas.openxmlformats.org/drawingml/2006/table">
            <a:tbl>
              <a:tblPr firstRow="1" bandRow="1">
                <a:tableStyleId>{93296810-A885-4BE3-A3E7-6D5BEEA58F35}</a:tableStyleId>
              </a:tblPr>
              <a:tblGrid>
                <a:gridCol w="578623"/>
                <a:gridCol w="762142"/>
                <a:gridCol w="652916"/>
                <a:gridCol w="461086"/>
                <a:gridCol w="427088"/>
                <a:gridCol w="576371"/>
                <a:gridCol w="595169"/>
                <a:gridCol w="557574"/>
                <a:gridCol w="576371"/>
                <a:gridCol w="576371"/>
                <a:gridCol w="576371"/>
                <a:gridCol w="576371"/>
                <a:gridCol w="576371"/>
                <a:gridCol w="576371"/>
                <a:gridCol w="576371"/>
                <a:gridCol w="576371"/>
                <a:gridCol w="576371"/>
                <a:gridCol w="576371"/>
                <a:gridCol w="576371"/>
              </a:tblGrid>
              <a:tr h="1109272">
                <a:tc gridSpan="7">
                  <a:txBody>
                    <a:bodyPr/>
                    <a:lstStyle/>
                    <a:p>
                      <a:r>
                        <a:rPr lang="en-GB" dirty="0" smtClean="0"/>
                        <a:t>Elected</a:t>
                      </a:r>
                      <a:r>
                        <a:rPr lang="en-GB" baseline="0" dirty="0" smtClean="0"/>
                        <a:t> Council</a:t>
                      </a:r>
                      <a:endParaRPr lang="en-ZA"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gridSpan="6">
                  <a:txBody>
                    <a:bodyPr/>
                    <a:lstStyle/>
                    <a:p>
                      <a:r>
                        <a:rPr lang="en-GB" dirty="0" smtClean="0"/>
                        <a:t>Executive</a:t>
                      </a:r>
                      <a:r>
                        <a:rPr lang="en-GB" baseline="0" dirty="0" smtClean="0"/>
                        <a:t> Management appointment</a:t>
                      </a:r>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gridSpan="6">
                  <a:txBody>
                    <a:bodyPr/>
                    <a:lstStyle/>
                    <a:p>
                      <a:r>
                        <a:rPr lang="en-GB" dirty="0" smtClean="0"/>
                        <a:t>Heads of Units</a:t>
                      </a:r>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1109272">
                <a:tc>
                  <a:txBody>
                    <a:bodyPr/>
                    <a:lstStyle/>
                    <a:p>
                      <a:r>
                        <a:rPr lang="en-GB" sz="1600" b="1" dirty="0" smtClean="0"/>
                        <a:t>No</a:t>
                      </a:r>
                      <a:endParaRPr lang="en-ZA" sz="1600" b="1" dirty="0"/>
                    </a:p>
                  </a:txBody>
                  <a:tcPr/>
                </a:tc>
                <a:tc>
                  <a:txBody>
                    <a:bodyPr/>
                    <a:lstStyle/>
                    <a:p>
                      <a:r>
                        <a:rPr lang="en-GB" sz="1600" b="1" dirty="0" err="1" smtClean="0"/>
                        <a:t>Dist</a:t>
                      </a:r>
                      <a:endParaRPr lang="en-ZA" sz="1600" b="1" dirty="0"/>
                    </a:p>
                  </a:txBody>
                  <a:tcPr/>
                </a:tc>
                <a:tc>
                  <a:txBody>
                    <a:bodyPr/>
                    <a:lstStyle/>
                    <a:p>
                      <a:r>
                        <a:rPr lang="en-GB" sz="1600" b="1" dirty="0" err="1" smtClean="0"/>
                        <a:t>Mun</a:t>
                      </a:r>
                      <a:endParaRPr lang="en-ZA" sz="1600" b="1" dirty="0"/>
                    </a:p>
                  </a:txBody>
                  <a:tcPr/>
                </a:tc>
                <a:tc>
                  <a:txBody>
                    <a:bodyPr/>
                    <a:lstStyle/>
                    <a:p>
                      <a:r>
                        <a:rPr lang="en-GB" sz="1600" b="1" dirty="0" smtClean="0"/>
                        <a:t>Mayor</a:t>
                      </a:r>
                      <a:endParaRPr lang="en-ZA" sz="1600" b="1" dirty="0"/>
                    </a:p>
                  </a:txBody>
                  <a:tcPr/>
                </a:tc>
                <a:tc>
                  <a:txBody>
                    <a:bodyPr/>
                    <a:lstStyle/>
                    <a:p>
                      <a:r>
                        <a:rPr lang="en-GB" sz="1600" b="1" dirty="0" smtClean="0"/>
                        <a:t>Speaker</a:t>
                      </a:r>
                      <a:endParaRPr lang="en-ZA" sz="1600" b="1" dirty="0"/>
                    </a:p>
                  </a:txBody>
                  <a:tcPr/>
                </a:tc>
                <a:tc>
                  <a:txBody>
                    <a:bodyPr/>
                    <a:lstStyle/>
                    <a:p>
                      <a:r>
                        <a:rPr lang="en-GB" sz="1600" b="1" dirty="0" smtClean="0"/>
                        <a:t>CW</a:t>
                      </a:r>
                      <a:endParaRPr lang="en-ZA" sz="1600" b="1" dirty="0"/>
                    </a:p>
                  </a:txBody>
                  <a:tcPr/>
                </a:tc>
                <a:tc>
                  <a:txBody>
                    <a:bodyPr/>
                    <a:lstStyle/>
                    <a:p>
                      <a:r>
                        <a:rPr lang="en-GB" sz="1600" b="1" dirty="0" err="1" smtClean="0"/>
                        <a:t>Porf</a:t>
                      </a:r>
                      <a:r>
                        <a:rPr lang="en-GB" sz="1600" b="1" dirty="0" smtClean="0"/>
                        <a:t> Com</a:t>
                      </a:r>
                      <a:endParaRPr lang="en-ZA" sz="1600" b="1" dirty="0"/>
                    </a:p>
                  </a:txBody>
                  <a:tcPr/>
                </a:tc>
                <a:tc>
                  <a:txBody>
                    <a:bodyPr/>
                    <a:lstStyle/>
                    <a:p>
                      <a:r>
                        <a:rPr lang="en-GB" sz="1600" b="1" dirty="0" smtClean="0"/>
                        <a:t>MM</a:t>
                      </a:r>
                      <a:endParaRPr lang="en-ZA" sz="1600" b="1" dirty="0"/>
                    </a:p>
                  </a:txBody>
                  <a:tcPr/>
                </a:tc>
                <a:tc>
                  <a:txBody>
                    <a:bodyPr/>
                    <a:lstStyle/>
                    <a:p>
                      <a:r>
                        <a:rPr lang="en-GB" sz="1600" b="1" dirty="0" smtClean="0"/>
                        <a:t>CFO</a:t>
                      </a:r>
                      <a:endParaRPr lang="en-ZA" sz="1600" b="1" dirty="0"/>
                    </a:p>
                  </a:txBody>
                  <a:tcPr/>
                </a:tc>
                <a:tc>
                  <a:txBody>
                    <a:bodyPr/>
                    <a:lstStyle/>
                    <a:p>
                      <a:r>
                        <a:rPr lang="en-GB" sz="1600" b="1" dirty="0" smtClean="0"/>
                        <a:t>Tech </a:t>
                      </a:r>
                      <a:r>
                        <a:rPr lang="en-GB" sz="1600" b="1" dirty="0" err="1" smtClean="0"/>
                        <a:t>Serv</a:t>
                      </a:r>
                      <a:endParaRPr lang="en-ZA" sz="1600" b="1" dirty="0"/>
                    </a:p>
                  </a:txBody>
                  <a:tcPr/>
                </a:tc>
                <a:tc>
                  <a:txBody>
                    <a:bodyPr/>
                    <a:lstStyle/>
                    <a:p>
                      <a:r>
                        <a:rPr lang="en-GB" sz="1600" b="1" dirty="0" smtClean="0"/>
                        <a:t>Com </a:t>
                      </a:r>
                      <a:r>
                        <a:rPr lang="en-GB" sz="1600" b="1" dirty="0" err="1" smtClean="0"/>
                        <a:t>Serv</a:t>
                      </a:r>
                      <a:endParaRPr lang="en-ZA" sz="1600" b="1" dirty="0"/>
                    </a:p>
                  </a:txBody>
                  <a:tcPr/>
                </a:tc>
                <a:tc>
                  <a:txBody>
                    <a:bodyPr/>
                    <a:lstStyle/>
                    <a:p>
                      <a:r>
                        <a:rPr lang="en-GB" sz="1600" b="1" dirty="0" smtClean="0"/>
                        <a:t>Corp </a:t>
                      </a:r>
                      <a:r>
                        <a:rPr lang="en-GB" sz="1600" b="1" dirty="0" err="1" smtClean="0"/>
                        <a:t>Serv</a:t>
                      </a:r>
                      <a:endParaRPr lang="en-ZA" sz="1600" b="1" dirty="0"/>
                    </a:p>
                  </a:txBody>
                  <a:tcPr/>
                </a:tc>
                <a:tc>
                  <a:txBody>
                    <a:bodyPr/>
                    <a:lstStyle/>
                    <a:p>
                      <a:r>
                        <a:rPr lang="en-GB" sz="1600" b="1" dirty="0" smtClean="0"/>
                        <a:t>EDP</a:t>
                      </a:r>
                      <a:endParaRPr lang="en-ZA" sz="1600" b="1" dirty="0"/>
                    </a:p>
                  </a:txBody>
                  <a:tcPr/>
                </a:tc>
                <a:tc>
                  <a:txBody>
                    <a:bodyPr/>
                    <a:lstStyle/>
                    <a:p>
                      <a:r>
                        <a:rPr lang="en-GB" sz="1600" b="1" dirty="0" smtClean="0"/>
                        <a:t>Risk</a:t>
                      </a:r>
                      <a:endParaRPr lang="en-ZA" sz="1600" b="1" dirty="0"/>
                    </a:p>
                  </a:txBody>
                  <a:tcPr/>
                </a:tc>
                <a:tc>
                  <a:txBody>
                    <a:bodyPr/>
                    <a:lstStyle/>
                    <a:p>
                      <a:r>
                        <a:rPr lang="en-GB" sz="1600" b="1" dirty="0" smtClean="0"/>
                        <a:t>IA</a:t>
                      </a:r>
                      <a:endParaRPr lang="en-ZA" sz="1600" b="1" dirty="0"/>
                    </a:p>
                  </a:txBody>
                  <a:tcPr/>
                </a:tc>
                <a:tc>
                  <a:txBody>
                    <a:bodyPr/>
                    <a:lstStyle/>
                    <a:p>
                      <a:r>
                        <a:rPr lang="en-GB" sz="1600" b="1" dirty="0" smtClean="0"/>
                        <a:t>Budget</a:t>
                      </a:r>
                      <a:endParaRPr lang="en-ZA" sz="1600" b="1" dirty="0"/>
                    </a:p>
                  </a:txBody>
                  <a:tcPr/>
                </a:tc>
                <a:tc>
                  <a:txBody>
                    <a:bodyPr/>
                    <a:lstStyle/>
                    <a:p>
                      <a:r>
                        <a:rPr lang="en-GB" sz="1600" b="1" dirty="0" smtClean="0"/>
                        <a:t>Revenue</a:t>
                      </a:r>
                      <a:endParaRPr lang="en-ZA" sz="1600" b="1" dirty="0"/>
                    </a:p>
                  </a:txBody>
                  <a:tcPr/>
                </a:tc>
                <a:tc>
                  <a:txBody>
                    <a:bodyPr/>
                    <a:lstStyle/>
                    <a:p>
                      <a:r>
                        <a:rPr lang="en-GB" sz="1600" b="1" dirty="0" err="1" smtClean="0"/>
                        <a:t>Exp</a:t>
                      </a:r>
                      <a:endParaRPr lang="en-ZA" sz="1600" b="1" dirty="0"/>
                    </a:p>
                  </a:txBody>
                  <a:tcPr/>
                </a:tc>
                <a:tc>
                  <a:txBody>
                    <a:bodyPr/>
                    <a:lstStyle/>
                    <a:p>
                      <a:r>
                        <a:rPr lang="en-GB" sz="1600" b="1" dirty="0" smtClean="0"/>
                        <a:t>Assets</a:t>
                      </a:r>
                      <a:endParaRPr lang="en-ZA" sz="1600" b="1" dirty="0"/>
                    </a:p>
                  </a:txBody>
                  <a:tcPr/>
                </a:tc>
              </a:tr>
              <a:tr h="1109272">
                <a:tc>
                  <a:txBody>
                    <a:bodyPr/>
                    <a:lstStyle/>
                    <a:p>
                      <a:r>
                        <a:rPr lang="en-GB" sz="1600" dirty="0" smtClean="0"/>
                        <a:t>341</a:t>
                      </a:r>
                      <a:endParaRPr lang="en-ZA" sz="1600" dirty="0"/>
                    </a:p>
                  </a:txBody>
                  <a:tcPr/>
                </a:tc>
                <a:tc>
                  <a:txBody>
                    <a:bodyPr/>
                    <a:lstStyle/>
                    <a:p>
                      <a:r>
                        <a:rPr lang="en-GB" sz="1600" dirty="0" smtClean="0"/>
                        <a:t>Vhembe</a:t>
                      </a:r>
                      <a:endParaRPr lang="en-ZA" sz="1600" dirty="0"/>
                    </a:p>
                  </a:txBody>
                  <a:tcPr/>
                </a:tc>
                <a:tc>
                  <a:txBody>
                    <a:bodyPr/>
                    <a:lstStyle/>
                    <a:p>
                      <a:r>
                        <a:rPr lang="en-GB" sz="1600" dirty="0" smtClean="0"/>
                        <a:t>Musina</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Filled</a:t>
                      </a:r>
                      <a:endParaRPr lang="en-ZA" sz="1600" dirty="0"/>
                    </a:p>
                  </a:txBody>
                  <a:tcPr/>
                </a:tc>
                <a:tc>
                  <a:txBody>
                    <a:bodyPr/>
                    <a:lstStyle/>
                    <a:p>
                      <a:r>
                        <a:rPr lang="en-GB" sz="1600" dirty="0" smtClean="0"/>
                        <a:t>Vac</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Filled</a:t>
                      </a:r>
                      <a:endParaRPr lang="en-ZA" sz="1600" dirty="0" smtClean="0"/>
                    </a:p>
                    <a:p>
                      <a:endParaRPr lang="en-ZA" sz="1600" dirty="0"/>
                    </a:p>
                  </a:txBody>
                  <a:tcPr/>
                </a:tc>
              </a:tr>
            </a:tbl>
          </a:graphicData>
        </a:graphic>
      </p:graphicFrame>
    </p:spTree>
    <p:extLst>
      <p:ext uri="{BB962C8B-B14F-4D97-AF65-F5344CB8AC3E}">
        <p14:creationId xmlns:p14="http://schemas.microsoft.com/office/powerpoint/2010/main" val="7898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902"/>
            <a:ext cx="7886700" cy="704537"/>
          </a:xfrm>
        </p:spPr>
        <p:txBody>
          <a:bodyPr>
            <a:normAutofit/>
          </a:bodyPr>
          <a:lstStyle/>
          <a:p>
            <a:r>
              <a:rPr lang="en-GB" dirty="0"/>
              <a:t>Municipal Regulations - Planning</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8511710"/>
              </p:ext>
            </p:extLst>
          </p:nvPr>
        </p:nvGraphicFramePr>
        <p:xfrm>
          <a:off x="0" y="854438"/>
          <a:ext cx="9144001" cy="2998033"/>
        </p:xfrm>
        <a:graphic>
          <a:graphicData uri="http://schemas.openxmlformats.org/drawingml/2006/table">
            <a:tbl>
              <a:tblPr firstRow="1" bandRow="1">
                <a:tableStyleId>{93296810-A885-4BE3-A3E7-6D5BEEA58F35}</a:tableStyleId>
              </a:tblPr>
              <a:tblGrid>
                <a:gridCol w="836622"/>
                <a:gridCol w="1268245"/>
                <a:gridCol w="1813990"/>
                <a:gridCol w="1306286"/>
                <a:gridCol w="1306286"/>
                <a:gridCol w="1306286"/>
                <a:gridCol w="1306286"/>
              </a:tblGrid>
              <a:tr h="2285146">
                <a:tc>
                  <a:txBody>
                    <a:bodyPr/>
                    <a:lstStyle/>
                    <a:p>
                      <a:r>
                        <a:rPr lang="en-GB" dirty="0" smtClean="0"/>
                        <a:t>No</a:t>
                      </a:r>
                      <a:endParaRPr lang="en-ZA" dirty="0"/>
                    </a:p>
                  </a:txBody>
                  <a:tcPr/>
                </a:tc>
                <a:tc>
                  <a:txBody>
                    <a:bodyPr/>
                    <a:lstStyle/>
                    <a:p>
                      <a:r>
                        <a:rPr lang="en-GB" dirty="0" smtClean="0"/>
                        <a:t>District</a:t>
                      </a:r>
                      <a:endParaRPr lang="en-ZA" dirty="0"/>
                    </a:p>
                  </a:txBody>
                  <a:tcPr/>
                </a:tc>
                <a:tc>
                  <a:txBody>
                    <a:bodyPr/>
                    <a:lstStyle/>
                    <a:p>
                      <a:r>
                        <a:rPr lang="en-GB" dirty="0" smtClean="0"/>
                        <a:t>Municipality</a:t>
                      </a:r>
                      <a:endParaRPr lang="en-ZA" dirty="0"/>
                    </a:p>
                  </a:txBody>
                  <a:tcPr/>
                </a:tc>
                <a:tc>
                  <a:txBody>
                    <a:bodyPr/>
                    <a:lstStyle/>
                    <a:p>
                      <a:r>
                        <a:rPr lang="en-GB" dirty="0" smtClean="0"/>
                        <a:t>Date of approval of Org</a:t>
                      </a:r>
                      <a:r>
                        <a:rPr lang="en-GB" baseline="0" dirty="0" smtClean="0"/>
                        <a:t> Structure</a:t>
                      </a:r>
                      <a:endParaRPr lang="en-ZA" dirty="0"/>
                    </a:p>
                  </a:txBody>
                  <a:tcPr/>
                </a:tc>
                <a:tc>
                  <a:txBody>
                    <a:bodyPr/>
                    <a:lstStyle/>
                    <a:p>
                      <a:r>
                        <a:rPr lang="en-GB" dirty="0" smtClean="0"/>
                        <a:t>Total Posts on Org </a:t>
                      </a:r>
                      <a:r>
                        <a:rPr lang="en-GB" dirty="0" err="1" smtClean="0"/>
                        <a:t>Str</a:t>
                      </a:r>
                      <a:endParaRPr lang="en-ZA" dirty="0"/>
                    </a:p>
                  </a:txBody>
                  <a:tcPr/>
                </a:tc>
                <a:tc>
                  <a:txBody>
                    <a:bodyPr/>
                    <a:lstStyle/>
                    <a:p>
                      <a:r>
                        <a:rPr lang="en-GB" dirty="0" smtClean="0"/>
                        <a:t>Total Filled</a:t>
                      </a:r>
                      <a:r>
                        <a:rPr lang="en-GB" baseline="0" dirty="0" smtClean="0"/>
                        <a:t> positions</a:t>
                      </a:r>
                      <a:endParaRPr lang="en-ZA" dirty="0"/>
                    </a:p>
                  </a:txBody>
                  <a:tcPr/>
                </a:tc>
                <a:tc>
                  <a:txBody>
                    <a:bodyPr/>
                    <a:lstStyle/>
                    <a:p>
                      <a:r>
                        <a:rPr lang="en-GB" dirty="0" smtClean="0"/>
                        <a:t>Total vacant positions</a:t>
                      </a:r>
                      <a:endParaRPr lang="en-ZA" dirty="0"/>
                    </a:p>
                  </a:txBody>
                  <a:tcPr/>
                </a:tc>
              </a:tr>
              <a:tr h="712887">
                <a:tc>
                  <a:txBody>
                    <a:bodyPr/>
                    <a:lstStyle/>
                    <a:p>
                      <a:r>
                        <a:rPr lang="en-GB" dirty="0" smtClean="0"/>
                        <a:t>341</a:t>
                      </a:r>
                      <a:endParaRPr lang="en-ZA" dirty="0"/>
                    </a:p>
                  </a:txBody>
                  <a:tcPr/>
                </a:tc>
                <a:tc>
                  <a:txBody>
                    <a:bodyPr/>
                    <a:lstStyle/>
                    <a:p>
                      <a:r>
                        <a:rPr lang="en-GB" dirty="0" smtClean="0"/>
                        <a:t>Vhembe</a:t>
                      </a:r>
                      <a:endParaRPr lang="en-ZA" dirty="0"/>
                    </a:p>
                  </a:txBody>
                  <a:tcPr/>
                </a:tc>
                <a:tc>
                  <a:txBody>
                    <a:bodyPr/>
                    <a:lstStyle/>
                    <a:p>
                      <a:r>
                        <a:rPr lang="en-GB" dirty="0" smtClean="0"/>
                        <a:t>Musina</a:t>
                      </a:r>
                      <a:r>
                        <a:rPr lang="en-GB" baseline="0" dirty="0" smtClean="0"/>
                        <a:t> LM</a:t>
                      </a:r>
                      <a:endParaRPr lang="en-ZA" dirty="0"/>
                    </a:p>
                  </a:txBody>
                  <a:tcPr/>
                </a:tc>
                <a:tc>
                  <a:txBody>
                    <a:bodyPr/>
                    <a:lstStyle/>
                    <a:p>
                      <a:r>
                        <a:rPr lang="en-GB" dirty="0" smtClean="0"/>
                        <a:t>26/5/22</a:t>
                      </a:r>
                      <a:endParaRPr lang="en-ZA" dirty="0"/>
                    </a:p>
                  </a:txBody>
                  <a:tcPr/>
                </a:tc>
                <a:tc>
                  <a:txBody>
                    <a:bodyPr/>
                    <a:lstStyle/>
                    <a:p>
                      <a:pPr algn="ctr"/>
                      <a:r>
                        <a:rPr lang="en-GB" dirty="0" smtClean="0"/>
                        <a:t>671</a:t>
                      </a:r>
                      <a:endParaRPr lang="en-ZA" dirty="0"/>
                    </a:p>
                  </a:txBody>
                  <a:tcPr/>
                </a:tc>
                <a:tc>
                  <a:txBody>
                    <a:bodyPr/>
                    <a:lstStyle/>
                    <a:p>
                      <a:pPr algn="ctr"/>
                      <a:r>
                        <a:rPr lang="en-GB" dirty="0" smtClean="0"/>
                        <a:t>291</a:t>
                      </a:r>
                      <a:endParaRPr lang="en-ZA" dirty="0"/>
                    </a:p>
                  </a:txBody>
                  <a:tcPr/>
                </a:tc>
                <a:tc>
                  <a:txBody>
                    <a:bodyPr/>
                    <a:lstStyle/>
                    <a:p>
                      <a:pPr algn="ctr"/>
                      <a:r>
                        <a:rPr lang="en-GB" dirty="0" smtClean="0"/>
                        <a:t>380</a:t>
                      </a:r>
                      <a:endParaRPr lang="en-ZA" dirty="0"/>
                    </a:p>
                  </a:txBody>
                  <a:tcPr/>
                </a:tc>
              </a:tr>
            </a:tbl>
          </a:graphicData>
        </a:graphic>
      </p:graphicFrame>
    </p:spTree>
    <p:extLst>
      <p:ext uri="{BB962C8B-B14F-4D97-AF65-F5344CB8AC3E}">
        <p14:creationId xmlns:p14="http://schemas.microsoft.com/office/powerpoint/2010/main" val="127223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09272"/>
          </a:xfrm>
        </p:spPr>
        <p:txBody>
          <a:bodyPr>
            <a:normAutofit fontScale="90000"/>
          </a:bodyPr>
          <a:lstStyle/>
          <a:p>
            <a:r>
              <a:rPr lang="en-GB" dirty="0"/>
              <a:t>Municipal Regulations - Implementation</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9802105"/>
              </p:ext>
            </p:extLst>
          </p:nvPr>
        </p:nvGraphicFramePr>
        <p:xfrm>
          <a:off x="-115906" y="1259174"/>
          <a:ext cx="9865212" cy="3248691"/>
        </p:xfrm>
        <a:graphic>
          <a:graphicData uri="http://schemas.openxmlformats.org/drawingml/2006/table">
            <a:tbl>
              <a:tblPr firstRow="1" bandRow="1">
                <a:tableStyleId>{93296810-A885-4BE3-A3E7-6D5BEEA58F35}</a:tableStyleId>
              </a:tblPr>
              <a:tblGrid>
                <a:gridCol w="667435"/>
                <a:gridCol w="976767"/>
                <a:gridCol w="822101"/>
                <a:gridCol w="822101"/>
                <a:gridCol w="822101"/>
                <a:gridCol w="822101"/>
                <a:gridCol w="822101"/>
                <a:gridCol w="822101"/>
                <a:gridCol w="822101"/>
                <a:gridCol w="822101"/>
                <a:gridCol w="822101"/>
                <a:gridCol w="822101"/>
              </a:tblGrid>
              <a:tr h="2104266">
                <a:tc>
                  <a:txBody>
                    <a:bodyPr/>
                    <a:lstStyle/>
                    <a:p>
                      <a:r>
                        <a:rPr lang="en-GB" sz="1200" dirty="0" smtClean="0"/>
                        <a:t>No</a:t>
                      </a:r>
                      <a:endParaRPr lang="en-ZA" sz="1200" dirty="0"/>
                    </a:p>
                  </a:txBody>
                  <a:tcPr/>
                </a:tc>
                <a:tc>
                  <a:txBody>
                    <a:bodyPr/>
                    <a:lstStyle/>
                    <a:p>
                      <a:r>
                        <a:rPr lang="en-GB" sz="1200" dirty="0" err="1" smtClean="0"/>
                        <a:t>Distr</a:t>
                      </a:r>
                      <a:endParaRPr lang="en-ZA" sz="1200" dirty="0"/>
                    </a:p>
                  </a:txBody>
                  <a:tcPr/>
                </a:tc>
                <a:tc>
                  <a:txBody>
                    <a:bodyPr/>
                    <a:lstStyle/>
                    <a:p>
                      <a:r>
                        <a:rPr lang="en-GB" sz="1200" dirty="0" err="1" smtClean="0"/>
                        <a:t>Mun</a:t>
                      </a:r>
                      <a:endParaRPr lang="en-ZA" sz="1200" dirty="0"/>
                    </a:p>
                  </a:txBody>
                  <a:tcPr/>
                </a:tc>
                <a:tc>
                  <a:txBody>
                    <a:bodyPr/>
                    <a:lstStyle/>
                    <a:p>
                      <a:r>
                        <a:rPr lang="en-GB" sz="1200" dirty="0" smtClean="0"/>
                        <a:t>Awareness  to</a:t>
                      </a:r>
                      <a:r>
                        <a:rPr lang="en-GB" sz="1200" baseline="0" dirty="0" smtClean="0"/>
                        <a:t> Exec/Top Management</a:t>
                      </a:r>
                      <a:endParaRPr lang="en-ZA" sz="1200" dirty="0"/>
                    </a:p>
                  </a:txBody>
                  <a:tcPr/>
                </a:tc>
                <a:tc>
                  <a:txBody>
                    <a:bodyPr/>
                    <a:lstStyle/>
                    <a:p>
                      <a:r>
                        <a:rPr lang="en-GB" sz="1200" dirty="0" smtClean="0"/>
                        <a:t>Awareness of all staff</a:t>
                      </a:r>
                      <a:endParaRPr lang="en-ZA" sz="1200" dirty="0"/>
                    </a:p>
                  </a:txBody>
                  <a:tcPr/>
                </a:tc>
                <a:tc>
                  <a:txBody>
                    <a:bodyPr/>
                    <a:lstStyle/>
                    <a:p>
                      <a:r>
                        <a:rPr lang="en-GB" sz="1200" dirty="0" smtClean="0"/>
                        <a:t>Development or revisio0n</a:t>
                      </a:r>
                      <a:r>
                        <a:rPr lang="en-GB" sz="1200" baseline="0" dirty="0" smtClean="0"/>
                        <a:t> of HR Strategy / Plan</a:t>
                      </a:r>
                      <a:endParaRPr lang="en-ZA" sz="1200" dirty="0"/>
                    </a:p>
                  </a:txBody>
                  <a:tcPr/>
                </a:tc>
                <a:tc>
                  <a:txBody>
                    <a:bodyPr/>
                    <a:lstStyle/>
                    <a:p>
                      <a:r>
                        <a:rPr lang="en-GB" sz="1200" dirty="0" smtClean="0"/>
                        <a:t>Review of HR Policies</a:t>
                      </a:r>
                      <a:endParaRPr lang="en-ZA" sz="1200" dirty="0"/>
                    </a:p>
                  </a:txBody>
                  <a:tcPr/>
                </a:tc>
                <a:tc>
                  <a:txBody>
                    <a:bodyPr/>
                    <a:lstStyle/>
                    <a:p>
                      <a:r>
                        <a:rPr lang="en-GB" sz="1200" dirty="0" smtClean="0"/>
                        <a:t>Consultation with LLF on the regulation</a:t>
                      </a:r>
                      <a:endParaRPr lang="en-ZA" sz="1200" dirty="0"/>
                    </a:p>
                  </a:txBody>
                  <a:tcPr/>
                </a:tc>
                <a:tc>
                  <a:txBody>
                    <a:bodyPr/>
                    <a:lstStyle/>
                    <a:p>
                      <a:r>
                        <a:rPr lang="en-GB" sz="1200" dirty="0" smtClean="0"/>
                        <a:t>Adoption of HR Policies</a:t>
                      </a:r>
                      <a:r>
                        <a:rPr lang="en-GB" sz="1200" baseline="0" dirty="0" smtClean="0"/>
                        <a:t> by Council</a:t>
                      </a:r>
                      <a:endParaRPr lang="en-ZA" sz="1200" dirty="0"/>
                    </a:p>
                  </a:txBody>
                  <a:tcPr/>
                </a:tc>
                <a:tc>
                  <a:txBody>
                    <a:bodyPr/>
                    <a:lstStyle/>
                    <a:p>
                      <a:r>
                        <a:rPr lang="en-GB" sz="1200" dirty="0" smtClean="0"/>
                        <a:t>Has the </a:t>
                      </a:r>
                      <a:r>
                        <a:rPr lang="en-GB" sz="1200" dirty="0" err="1" smtClean="0"/>
                        <a:t>Mun</a:t>
                      </a:r>
                      <a:r>
                        <a:rPr lang="en-GB" sz="1200" baseline="0" dirty="0" smtClean="0"/>
                        <a:t> conducted Skills Audit</a:t>
                      </a:r>
                      <a:endParaRPr lang="en-ZA" sz="1200" dirty="0"/>
                    </a:p>
                  </a:txBody>
                  <a:tcPr/>
                </a:tc>
                <a:tc>
                  <a:txBody>
                    <a:bodyPr/>
                    <a:lstStyle/>
                    <a:p>
                      <a:r>
                        <a:rPr lang="en-GB" sz="1200" dirty="0" smtClean="0"/>
                        <a:t>If yes, indicate date or period</a:t>
                      </a:r>
                      <a:r>
                        <a:rPr lang="en-GB" sz="1200" baseline="0" dirty="0" smtClean="0"/>
                        <a:t> of Skills Audit</a:t>
                      </a:r>
                      <a:endParaRPr lang="en-ZA" sz="1200" dirty="0"/>
                    </a:p>
                  </a:txBody>
                  <a:tcPr/>
                </a:tc>
                <a:tc>
                  <a:txBody>
                    <a:bodyPr/>
                    <a:lstStyle/>
                    <a:p>
                      <a:r>
                        <a:rPr lang="en-GB" sz="1200" dirty="0" smtClean="0"/>
                        <a:t>Is the </a:t>
                      </a:r>
                      <a:r>
                        <a:rPr lang="en-GB" sz="1200" dirty="0" err="1" smtClean="0"/>
                        <a:t>Mun</a:t>
                      </a:r>
                      <a:r>
                        <a:rPr lang="en-GB" sz="1200" dirty="0" smtClean="0"/>
                        <a:t> ready to implement PM for all officials by 1 July 2023</a:t>
                      </a:r>
                      <a:endParaRPr lang="en-ZA" sz="1200" dirty="0"/>
                    </a:p>
                  </a:txBody>
                  <a:tcPr/>
                </a:tc>
              </a:tr>
              <a:tr h="1144425">
                <a:tc>
                  <a:txBody>
                    <a:bodyPr/>
                    <a:lstStyle/>
                    <a:p>
                      <a:r>
                        <a:rPr lang="en-GB" sz="1400" dirty="0" smtClean="0"/>
                        <a:t>341</a:t>
                      </a:r>
                      <a:endParaRPr lang="en-ZA" sz="1400" dirty="0"/>
                    </a:p>
                  </a:txBody>
                  <a:tcPr/>
                </a:tc>
                <a:tc>
                  <a:txBody>
                    <a:bodyPr/>
                    <a:lstStyle/>
                    <a:p>
                      <a:r>
                        <a:rPr lang="en-GB" sz="1200" dirty="0" smtClean="0"/>
                        <a:t>Vhembe</a:t>
                      </a:r>
                      <a:endParaRPr lang="en-ZA" sz="1200" dirty="0"/>
                    </a:p>
                  </a:txBody>
                  <a:tcPr/>
                </a:tc>
                <a:tc>
                  <a:txBody>
                    <a:bodyPr/>
                    <a:lstStyle/>
                    <a:p>
                      <a:r>
                        <a:rPr lang="en-GB" sz="1200" dirty="0" smtClean="0"/>
                        <a:t>Musina LM</a:t>
                      </a:r>
                      <a:endParaRPr lang="en-ZA" sz="1200" dirty="0"/>
                    </a:p>
                  </a:txBody>
                  <a:tcPr/>
                </a:tc>
                <a:tc>
                  <a:txBody>
                    <a:bodyPr/>
                    <a:lstStyle/>
                    <a:p>
                      <a:r>
                        <a:rPr lang="en-GB" sz="1400" dirty="0" smtClean="0"/>
                        <a:t>Jan 2023</a:t>
                      </a:r>
                      <a:endParaRPr lang="en-ZA" sz="1400" dirty="0"/>
                    </a:p>
                  </a:txBody>
                  <a:tcPr/>
                </a:tc>
                <a:tc>
                  <a:txBody>
                    <a:bodyPr/>
                    <a:lstStyle/>
                    <a:p>
                      <a:r>
                        <a:rPr lang="en-GB" sz="1400" dirty="0" smtClean="0"/>
                        <a:t>30</a:t>
                      </a:r>
                      <a:r>
                        <a:rPr lang="en-GB" sz="1400" baseline="0" dirty="0" smtClean="0"/>
                        <a:t> March 2023</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30 March 2023</a:t>
                      </a:r>
                      <a:endParaRPr lang="en-ZA" sz="1400" dirty="0" smtClean="0"/>
                    </a:p>
                    <a:p>
                      <a:endParaRPr lang="en-ZA" sz="1400" dirty="0"/>
                    </a:p>
                  </a:txBody>
                  <a:tcPr/>
                </a:tc>
                <a:tc>
                  <a:txBody>
                    <a:bodyPr/>
                    <a:lstStyle/>
                    <a:p>
                      <a:r>
                        <a:rPr lang="en-GB" sz="1400" dirty="0" smtClean="0"/>
                        <a:t>30 March 2023</a:t>
                      </a:r>
                      <a:endParaRPr lang="en-ZA" sz="1400" dirty="0"/>
                    </a:p>
                  </a:txBody>
                  <a:tcPr/>
                </a:tc>
                <a:tc>
                  <a:txBody>
                    <a:bodyPr/>
                    <a:lstStyle/>
                    <a:p>
                      <a:r>
                        <a:rPr lang="en-GB" sz="1400" dirty="0" smtClean="0"/>
                        <a:t>Feb</a:t>
                      </a:r>
                      <a:r>
                        <a:rPr lang="en-GB" sz="1400" baseline="0" dirty="0" smtClean="0"/>
                        <a:t> 2023</a:t>
                      </a:r>
                      <a:endParaRPr lang="en-ZA" sz="1400" dirty="0"/>
                    </a:p>
                  </a:txBody>
                  <a:tcPr/>
                </a:tc>
                <a:tc>
                  <a:txBody>
                    <a:bodyPr/>
                    <a:lstStyle/>
                    <a:p>
                      <a:r>
                        <a:rPr lang="en-GB" sz="1400" dirty="0" smtClean="0"/>
                        <a:t>30 June 2023</a:t>
                      </a:r>
                      <a:endParaRPr lang="en-ZA" sz="1400" dirty="0"/>
                    </a:p>
                  </a:txBody>
                  <a:tcPr/>
                </a:tc>
                <a:tc>
                  <a:txBody>
                    <a:bodyPr/>
                    <a:lstStyle/>
                    <a:p>
                      <a:r>
                        <a:rPr lang="en-GB" sz="1400" dirty="0" smtClean="0"/>
                        <a:t>In process</a:t>
                      </a:r>
                      <a:endParaRPr lang="en-ZA" sz="1400" dirty="0"/>
                    </a:p>
                  </a:txBody>
                  <a:tcPr/>
                </a:tc>
                <a:tc>
                  <a:txBody>
                    <a:bodyPr/>
                    <a:lstStyle/>
                    <a:p>
                      <a:r>
                        <a:rPr lang="en-GB" sz="1400" dirty="0" smtClean="0"/>
                        <a:t>2022-2025</a:t>
                      </a:r>
                      <a:endParaRPr lang="en-ZA" sz="1400" dirty="0"/>
                    </a:p>
                  </a:txBody>
                  <a:tcPr/>
                </a:tc>
                <a:tc>
                  <a:txBody>
                    <a:bodyPr/>
                    <a:lstStyle/>
                    <a:p>
                      <a:r>
                        <a:rPr lang="en-GB" sz="1400" dirty="0" smtClean="0"/>
                        <a:t>Yes</a:t>
                      </a:r>
                      <a:endParaRPr lang="en-ZA" sz="1400" dirty="0"/>
                    </a:p>
                  </a:txBody>
                  <a:tcPr/>
                </a:tc>
              </a:tr>
            </a:tbl>
          </a:graphicData>
        </a:graphic>
      </p:graphicFrame>
    </p:spTree>
    <p:extLst>
      <p:ext uri="{BB962C8B-B14F-4D97-AF65-F5344CB8AC3E}">
        <p14:creationId xmlns:p14="http://schemas.microsoft.com/office/powerpoint/2010/main" val="378128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09552"/>
            <a:ext cx="7886700" cy="608595"/>
          </a:xfrm>
        </p:spPr>
        <p:txBody>
          <a:bodyPr/>
          <a:lstStyle/>
          <a:p>
            <a:pPr algn="ctr"/>
            <a:r>
              <a:rPr lang="en-ZA" dirty="0" smtClean="0"/>
              <a:t>Planning budget and reporting alignment</a:t>
            </a:r>
            <a:endParaRPr lang="en-ZA" dirty="0"/>
          </a:p>
        </p:txBody>
      </p:sp>
      <p:pic>
        <p:nvPicPr>
          <p:cNvPr id="6" name="Picture 5"/>
          <p:cNvPicPr>
            <a:picLocks noChangeAspect="1"/>
          </p:cNvPicPr>
          <p:nvPr/>
        </p:nvPicPr>
        <p:blipFill>
          <a:blip r:embed="rId2"/>
          <a:stretch>
            <a:fillRect/>
          </a:stretch>
        </p:blipFill>
        <p:spPr>
          <a:xfrm>
            <a:off x="0" y="1295400"/>
            <a:ext cx="9144000" cy="4218709"/>
          </a:xfrm>
          <a:prstGeom prst="rect">
            <a:avLst/>
          </a:prstGeom>
        </p:spPr>
      </p:pic>
    </p:spTree>
    <p:extLst>
      <p:ext uri="{BB962C8B-B14F-4D97-AF65-F5344CB8AC3E}">
        <p14:creationId xmlns:p14="http://schemas.microsoft.com/office/powerpoint/2010/main" val="195078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Planning budget and reporting alignment</a:t>
            </a:r>
            <a:endParaRPr lang="en-ZA" sz="3600" b="1" dirty="0"/>
          </a:p>
        </p:txBody>
      </p:sp>
      <p:sp>
        <p:nvSpPr>
          <p:cNvPr id="3" name="Content Placeholder 2"/>
          <p:cNvSpPr>
            <a:spLocks noGrp="1"/>
          </p:cNvSpPr>
          <p:nvPr>
            <p:ph idx="1"/>
          </p:nvPr>
        </p:nvSpPr>
        <p:spPr/>
        <p:txBody>
          <a:bodyPr>
            <a:normAutofit fontScale="70000" lnSpcReduction="20000"/>
          </a:bodyPr>
          <a:lstStyle/>
          <a:p>
            <a:pPr marL="0" indent="0">
              <a:buNone/>
            </a:pPr>
            <a:r>
              <a:rPr lang="en-ZA" dirty="0" smtClean="0">
                <a:solidFill>
                  <a:srgbClr val="000000"/>
                </a:solidFill>
                <a:latin typeface="Arial"/>
                <a:cs typeface="Arial" panose="020B0604020202020204" pitchFamily="34" charset="0"/>
              </a:rPr>
              <a:t>The Budget and Treasury strategy is to make sure that resources are utilised fully and equitably as far as possible in line with the strategy and vision of the entire institution.</a:t>
            </a:r>
            <a:endParaRPr lang="en-ZA" dirty="0">
              <a:solidFill>
                <a:srgbClr val="000000"/>
              </a:solidFill>
              <a:latin typeface="Arial"/>
              <a:cs typeface="Arial" panose="020B0604020202020204" pitchFamily="34" charset="0"/>
            </a:endParaRPr>
          </a:p>
          <a:p>
            <a:pPr marL="0" indent="0">
              <a:buNone/>
            </a:pPr>
            <a:r>
              <a:rPr lang="en-ZA" dirty="0" smtClean="0">
                <a:solidFill>
                  <a:srgbClr val="000000"/>
                </a:solidFill>
                <a:latin typeface="Arial"/>
                <a:cs typeface="Arial" panose="020B0604020202020204" pitchFamily="34" charset="0"/>
              </a:rPr>
              <a:t>Each </a:t>
            </a:r>
            <a:r>
              <a:rPr lang="en-ZA" dirty="0">
                <a:solidFill>
                  <a:srgbClr val="000000"/>
                </a:solidFill>
                <a:latin typeface="Arial"/>
                <a:cs typeface="Arial" panose="020B0604020202020204" pitchFamily="34" charset="0"/>
              </a:rPr>
              <a:t>financial year the SDBIP  covers all strategic objectives as indicated in the Municipal Integrated Development Plan and budget</a:t>
            </a:r>
          </a:p>
          <a:p>
            <a:endParaRPr lang="en-ZA" dirty="0">
              <a:solidFill>
                <a:srgbClr val="000000"/>
              </a:solidFill>
              <a:latin typeface="Arial"/>
              <a:cs typeface="Arial" panose="020B0604020202020204" pitchFamily="34" charset="0"/>
            </a:endParaRPr>
          </a:p>
          <a:p>
            <a:pPr marL="281178" lvl="0" indent="-171450">
              <a:spcBef>
                <a:spcPts val="400"/>
              </a:spcBef>
              <a:spcAft>
                <a:spcPts val="600"/>
              </a:spcAft>
              <a:buClr>
                <a:srgbClr val="2DA2BF"/>
              </a:buClr>
              <a:buSzPct val="68000"/>
              <a:buFont typeface="Wingdings" pitchFamily="2" charset="2"/>
              <a:buChar char="Ø"/>
              <a:defRPr/>
            </a:pPr>
            <a:r>
              <a:rPr lang="en-ZA" dirty="0">
                <a:solidFill>
                  <a:srgbClr val="000000"/>
                </a:solidFill>
                <a:latin typeface="Arial" pitchFamily="34" charset="0"/>
                <a:cs typeface="Arial" pitchFamily="34" charset="0"/>
              </a:rPr>
              <a:t>Projects are prioritise in the IDP based on stakeholders inputs and are aligned with municipal strategic objectives.</a:t>
            </a:r>
          </a:p>
          <a:p>
            <a:pPr marL="281178" indent="-171450">
              <a:spcBef>
                <a:spcPts val="400"/>
              </a:spcBef>
              <a:spcAft>
                <a:spcPts val="600"/>
              </a:spcAft>
              <a:buClr>
                <a:srgbClr val="2DA2BF"/>
              </a:buClr>
              <a:buSzPct val="68000"/>
              <a:buFont typeface="Wingdings" pitchFamily="2" charset="2"/>
              <a:buChar char="Ø"/>
              <a:defRPr/>
            </a:pPr>
            <a:r>
              <a:rPr lang="en-ZA" dirty="0">
                <a:solidFill>
                  <a:srgbClr val="000000"/>
                </a:solidFill>
                <a:latin typeface="Arial" pitchFamily="34" charset="0"/>
                <a:cs typeface="Arial" pitchFamily="34" charset="0"/>
              </a:rPr>
              <a:t>Budget is allocated to projects and approved upon public participation on IDP and Budget.</a:t>
            </a:r>
          </a:p>
          <a:p>
            <a:pPr marL="281178" indent="-171450">
              <a:spcBef>
                <a:spcPts val="400"/>
              </a:spcBef>
              <a:spcAft>
                <a:spcPts val="600"/>
              </a:spcAft>
              <a:buClr>
                <a:srgbClr val="2DA2BF"/>
              </a:buClr>
              <a:buSzPct val="68000"/>
              <a:buFont typeface="Wingdings" pitchFamily="2" charset="2"/>
              <a:buChar char="Ø"/>
              <a:defRPr/>
            </a:pPr>
            <a:r>
              <a:rPr lang="en-ZA" dirty="0">
                <a:solidFill>
                  <a:srgbClr val="000000"/>
                </a:solidFill>
                <a:latin typeface="Arial" pitchFamily="34" charset="0"/>
                <a:cs typeface="Arial" pitchFamily="34" charset="0"/>
              </a:rPr>
              <a:t>An IDP review is conducted annually.</a:t>
            </a:r>
          </a:p>
          <a:p>
            <a:pPr marL="281178" indent="-171450">
              <a:spcBef>
                <a:spcPts val="400"/>
              </a:spcBef>
              <a:spcAft>
                <a:spcPts val="600"/>
              </a:spcAft>
              <a:buClr>
                <a:srgbClr val="2DA2BF"/>
              </a:buClr>
              <a:buSzPct val="68000"/>
              <a:buFont typeface="Wingdings" pitchFamily="2" charset="2"/>
              <a:buChar char="Ø"/>
              <a:defRPr/>
            </a:pPr>
            <a:r>
              <a:rPr lang="en-ZA" dirty="0">
                <a:solidFill>
                  <a:srgbClr val="000000"/>
                </a:solidFill>
                <a:latin typeface="Arial" pitchFamily="34" charset="0"/>
                <a:cs typeface="Arial" pitchFamily="34" charset="0"/>
              </a:rPr>
              <a:t>The set up municipal objectives are based and aligned with National, provincial and sector plans and alignment is upon those basis..</a:t>
            </a:r>
            <a:endParaRPr lang="en-ZA" dirty="0">
              <a:solidFill>
                <a:srgbClr val="000000"/>
              </a:solidFill>
            </a:endParaRPr>
          </a:p>
          <a:p>
            <a:endParaRPr lang="en-ZA" dirty="0"/>
          </a:p>
        </p:txBody>
      </p:sp>
    </p:spTree>
    <p:extLst>
      <p:ext uri="{BB962C8B-B14F-4D97-AF65-F5344CB8AC3E}">
        <p14:creationId xmlns:p14="http://schemas.microsoft.com/office/powerpoint/2010/main" val="266416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1200" dirty="0" smtClean="0"/>
              <a:t/>
            </a:r>
            <a:br>
              <a:rPr lang="en-ZA" sz="1200" dirty="0" smtClean="0"/>
            </a:br>
            <a:r>
              <a:rPr lang="en-ZA" sz="1200" dirty="0"/>
              <a:t/>
            </a:r>
            <a:br>
              <a:rPr lang="en-ZA" sz="1200" dirty="0"/>
            </a:br>
            <a:r>
              <a:rPr lang="en-ZA" sz="1200" dirty="0" smtClean="0"/>
              <a:t/>
            </a:r>
            <a:br>
              <a:rPr lang="en-ZA" sz="1200" dirty="0" smtClean="0"/>
            </a:br>
            <a:r>
              <a:rPr lang="en-ZA" sz="1200" dirty="0"/>
              <a:t/>
            </a:r>
            <a:br>
              <a:rPr lang="en-ZA" sz="1200" dirty="0"/>
            </a:br>
            <a:r>
              <a:rPr lang="en-ZA" sz="1200" dirty="0" smtClean="0"/>
              <a:t/>
            </a:r>
            <a:br>
              <a:rPr lang="en-ZA" sz="1200" dirty="0" smtClean="0"/>
            </a:br>
            <a:r>
              <a:rPr lang="en-ZA" sz="1200" dirty="0"/>
              <a:t/>
            </a:r>
            <a:br>
              <a:rPr lang="en-ZA" sz="1200" dirty="0"/>
            </a:br>
            <a:r>
              <a:rPr lang="en-ZA" sz="1200" dirty="0" smtClean="0"/>
              <a:t/>
            </a:r>
            <a:br>
              <a:rPr lang="en-ZA" sz="1200" dirty="0" smtClean="0"/>
            </a:br>
            <a:r>
              <a:rPr lang="en-ZA" sz="1200" dirty="0"/>
              <a:t/>
            </a:r>
            <a:br>
              <a:rPr lang="en-ZA" sz="1200" dirty="0"/>
            </a:br>
            <a:endParaRPr lang="en-ZA" sz="1200" dirty="0"/>
          </a:p>
        </p:txBody>
      </p:sp>
      <p:sp>
        <p:nvSpPr>
          <p:cNvPr id="3" name="Text Placeholder 2"/>
          <p:cNvSpPr>
            <a:spLocks noGrp="1"/>
          </p:cNvSpPr>
          <p:nvPr>
            <p:ph type="body" idx="4294967295"/>
          </p:nvPr>
        </p:nvSpPr>
        <p:spPr>
          <a:xfrm>
            <a:off x="330200" y="212725"/>
            <a:ext cx="8483600" cy="5260975"/>
          </a:xfrm>
        </p:spPr>
        <p:txBody>
          <a:bodyPr>
            <a:normAutofit/>
          </a:bodyPr>
          <a:lstStyle/>
          <a:p>
            <a:pPr algn="ctr"/>
            <a:r>
              <a:rPr lang="en-ZA" dirty="0" smtClean="0"/>
              <a:t>Planning budget and reporting alignment , reflect the relationship between technical and planning and then BTO</a:t>
            </a:r>
          </a:p>
          <a:p>
            <a:pPr algn="ctr"/>
            <a:r>
              <a:rPr lang="en-ZA" dirty="0" smtClean="0"/>
              <a:t>The strategy is not stagnant therefore changes can happen as and when </a:t>
            </a:r>
          </a:p>
          <a:p>
            <a:pPr algn="ctr"/>
            <a:r>
              <a:rPr lang="en-ZA" dirty="0" smtClean="0"/>
              <a:t>We are not a pilot for CIDMS/IDMS   </a:t>
            </a:r>
          </a:p>
          <a:p>
            <a:pPr algn="ctr"/>
            <a:r>
              <a:rPr lang="en-ZA" dirty="0"/>
              <a:t>The municipality is implementing a Customer Helpdesk 	to improve service delivery and overtime expenditure. 	Service providers are to be appointed before the end of 	the third quarter and departments are currently reviewing 	service level agreements for service delivery.</a:t>
            </a:r>
          </a:p>
          <a:p>
            <a:pPr algn="ctr"/>
            <a:endParaRPr lang="en-ZA" dirty="0" smtClean="0"/>
          </a:p>
          <a:p>
            <a:pPr algn="ctr"/>
            <a:endParaRPr lang="en-ZA" dirty="0" smtClean="0"/>
          </a:p>
          <a:p>
            <a:pPr marL="0" indent="0" algn="ctr">
              <a:buNone/>
            </a:pPr>
            <a:endParaRPr lang="en-ZA" dirty="0" smtClean="0"/>
          </a:p>
          <a:p>
            <a:pPr algn="ctr"/>
            <a:endParaRPr lang="en-ZA" dirty="0"/>
          </a:p>
          <a:p>
            <a:pPr algn="ctr"/>
            <a:endParaRPr lang="en-ZA" dirty="0" smtClean="0"/>
          </a:p>
          <a:p>
            <a:pPr lvl="1" algn="ctr"/>
            <a:endParaRPr lang="en-ZA" dirty="0"/>
          </a:p>
          <a:p>
            <a:pPr algn="ctr"/>
            <a:endParaRPr lang="en-ZA" dirty="0" smtClean="0"/>
          </a:p>
          <a:p>
            <a:pPr algn="ctr"/>
            <a:endParaRPr lang="en-ZA" dirty="0"/>
          </a:p>
        </p:txBody>
      </p:sp>
    </p:spTree>
    <p:extLst>
      <p:ext uri="{BB962C8B-B14F-4D97-AF65-F5344CB8AC3E}">
        <p14:creationId xmlns:p14="http://schemas.microsoft.com/office/powerpoint/2010/main" val="2824973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09552"/>
            <a:ext cx="7886700" cy="608595"/>
          </a:xfrm>
        </p:spPr>
        <p:txBody>
          <a:bodyPr>
            <a:noAutofit/>
          </a:bodyPr>
          <a:lstStyle/>
          <a:p>
            <a:pPr algn="ctr"/>
            <a:r>
              <a:rPr lang="en-ZA" sz="1800" b="1" dirty="0"/>
              <a:t>Current institutional arrangement to sustain financial integrity &amp; governance, spatial transformation and drive service delivery</a:t>
            </a:r>
          </a:p>
          <a:p>
            <a:pPr algn="ctr"/>
            <a:r>
              <a:rPr lang="en-ZA" sz="1800" b="1" dirty="0" smtClean="0"/>
              <a:t>Institutional </a:t>
            </a:r>
            <a:r>
              <a:rPr lang="en-ZA" sz="1800" b="1" dirty="0"/>
              <a:t>gaps impending performance</a:t>
            </a:r>
          </a:p>
        </p:txBody>
      </p:sp>
      <p:sp>
        <p:nvSpPr>
          <p:cNvPr id="4" name="Content Placeholder 11"/>
          <p:cNvSpPr>
            <a:spLocks noGrp="1"/>
          </p:cNvSpPr>
          <p:nvPr>
            <p:ph type="title"/>
          </p:nvPr>
        </p:nvSpPr>
        <p:spPr>
          <a:xfrm>
            <a:off x="623888" y="1565360"/>
            <a:ext cx="7886700" cy="3295398"/>
          </a:xfrm>
        </p:spPr>
        <p:txBody>
          <a:bodyPr>
            <a:normAutofit fontScale="90000"/>
          </a:bodyPr>
          <a:lstStyle/>
          <a:p>
            <a:pPr marL="514350" indent="-514350">
              <a:buFontTx/>
              <a:buAutoNum type="romanLcParenBoth"/>
            </a:pPr>
            <a:r>
              <a:rPr lang="en-ZA" sz="1600" dirty="0" smtClean="0"/>
              <a:t>Political </a:t>
            </a:r>
            <a:r>
              <a:rPr lang="en-ZA" sz="1600" dirty="0"/>
              <a:t>Management Team  meet at </a:t>
            </a:r>
            <a:r>
              <a:rPr lang="en-ZA" sz="1600" dirty="0" smtClean="0"/>
              <a:t>least once a week </a:t>
            </a:r>
            <a:r>
              <a:rPr lang="en-ZA" sz="1600" dirty="0"/>
              <a:t>and the Municipal manager attend   as per invitation</a:t>
            </a:r>
            <a:r>
              <a:rPr lang="en-ZA" sz="1600" dirty="0" smtClean="0"/>
              <a:t>.</a:t>
            </a:r>
            <a:endParaRPr lang="en-ZA" sz="1600" dirty="0"/>
          </a:p>
          <a:p>
            <a:r>
              <a:rPr lang="en-ZA" sz="1600" dirty="0"/>
              <a:t>(</a:t>
            </a:r>
            <a:r>
              <a:rPr lang="en-ZA" sz="1600" dirty="0" smtClean="0"/>
              <a:t>ii)        </a:t>
            </a:r>
            <a:r>
              <a:rPr lang="en-ZA" sz="1600" dirty="0" smtClean="0">
                <a:solidFill>
                  <a:srgbClr val="000000"/>
                </a:solidFill>
              </a:rPr>
              <a:t>Top </a:t>
            </a:r>
            <a:r>
              <a:rPr lang="en-ZA" sz="1600" dirty="0">
                <a:solidFill>
                  <a:srgbClr val="000000"/>
                </a:solidFill>
              </a:rPr>
              <a:t>management forms part of monthly Executive  Committee </a:t>
            </a:r>
            <a:r>
              <a:rPr lang="en-ZA" sz="1600" dirty="0" smtClean="0">
                <a:solidFill>
                  <a:srgbClr val="000000"/>
                </a:solidFill>
              </a:rPr>
              <a:t>meetings.</a:t>
            </a:r>
            <a:endParaRPr lang="en-ZA" sz="1600" dirty="0"/>
          </a:p>
          <a:p>
            <a:pPr marL="514350" indent="-514350">
              <a:buAutoNum type="romanLcParenBoth" startAt="3"/>
            </a:pPr>
            <a:r>
              <a:rPr lang="en-ZA" sz="1600" dirty="0" smtClean="0">
                <a:solidFill>
                  <a:srgbClr val="000000"/>
                </a:solidFill>
              </a:rPr>
              <a:t>There is a plan to do advertisement of vacancies as prioritised and Section </a:t>
            </a:r>
            <a:r>
              <a:rPr lang="en-ZA" sz="1600" dirty="0">
                <a:solidFill>
                  <a:srgbClr val="000000"/>
                </a:solidFill>
              </a:rPr>
              <a:t>79 chairpersons play oversight role on municipal departments</a:t>
            </a:r>
            <a:endParaRPr lang="en-ZA" sz="1600" dirty="0"/>
          </a:p>
          <a:p>
            <a:pPr marL="514350" indent="-514350">
              <a:buAutoNum type="romanLcParenBoth" startAt="3"/>
            </a:pPr>
            <a:r>
              <a:rPr lang="en-ZA" sz="1600" dirty="0" smtClean="0"/>
              <a:t>The Top Management meet the required competency and relevant qualification</a:t>
            </a:r>
            <a:endParaRPr lang="en-ZA" sz="1600" dirty="0"/>
          </a:p>
          <a:p>
            <a:pPr marL="514350" indent="-514350">
              <a:buAutoNum type="romanLcParenBoth" startAt="3"/>
            </a:pPr>
            <a:r>
              <a:rPr lang="en-ZA" sz="1600" dirty="0" smtClean="0"/>
              <a:t>The Performance Agreements where signed at the beginning of financial year and are linked to IDP/SDBIP</a:t>
            </a:r>
            <a:endParaRPr lang="en-ZA" sz="1600" dirty="0"/>
          </a:p>
          <a:p>
            <a:pPr marL="514350" indent="-514350">
              <a:buAutoNum type="romanLcParenBoth" startAt="3"/>
            </a:pPr>
            <a:r>
              <a:rPr lang="en-ZA" sz="1600" dirty="0" smtClean="0"/>
              <a:t>Use of consultants Is discouraged but certain usage of them is due to lack of internal skills however there is  Value for money; transfer of skills ; mechanisms to monitor the quality of worked performed and consequences for sub standard/non performance. </a:t>
            </a:r>
            <a:r>
              <a:rPr lang="en-ZA" sz="1600" dirty="0" err="1" smtClean="0"/>
              <a:t>Eg</a:t>
            </a:r>
            <a:r>
              <a:rPr lang="en-ZA" sz="1600" dirty="0" smtClean="0"/>
              <a:t>. N-Schedule is signed for </a:t>
            </a:r>
            <a:r>
              <a:rPr lang="en-ZA" sz="1600" dirty="0" err="1" smtClean="0"/>
              <a:t>Mscoa</a:t>
            </a:r>
            <a:r>
              <a:rPr lang="en-ZA" sz="1600" dirty="0" smtClean="0"/>
              <a:t> Budget reform</a:t>
            </a:r>
          </a:p>
          <a:p>
            <a:r>
              <a:rPr lang="en-ZA" sz="1600" dirty="0" smtClean="0"/>
              <a:t>      </a:t>
            </a:r>
            <a:br>
              <a:rPr lang="en-ZA" sz="1600" dirty="0" smtClean="0"/>
            </a:br>
            <a:r>
              <a:rPr lang="en-ZA" sz="1600" dirty="0" smtClean="0"/>
              <a:t> (iv)        </a:t>
            </a:r>
            <a:r>
              <a:rPr lang="en-ZA" sz="1600" dirty="0" smtClean="0">
                <a:solidFill>
                  <a:srgbClr val="000000"/>
                </a:solidFill>
              </a:rPr>
              <a:t>There is no any threats to administrative stability apart from the going concern issues , which might</a:t>
            </a:r>
            <a:br>
              <a:rPr lang="en-ZA" sz="1600" dirty="0" smtClean="0">
                <a:solidFill>
                  <a:srgbClr val="000000"/>
                </a:solidFill>
              </a:rPr>
            </a:br>
            <a:r>
              <a:rPr lang="en-ZA" sz="1600" dirty="0" smtClean="0">
                <a:solidFill>
                  <a:srgbClr val="000000"/>
                </a:solidFill>
              </a:rPr>
              <a:t>	cause the institution not to meet its future budgetary commitments         </a:t>
            </a:r>
            <a:br>
              <a:rPr lang="en-ZA" sz="1600" dirty="0" smtClean="0">
                <a:solidFill>
                  <a:srgbClr val="000000"/>
                </a:solidFill>
              </a:rPr>
            </a:br>
            <a:endParaRPr lang="en-ZA" sz="1600" dirty="0"/>
          </a:p>
        </p:txBody>
      </p:sp>
    </p:spTree>
    <p:extLst>
      <p:ext uri="{BB962C8B-B14F-4D97-AF65-F5344CB8AC3E}">
        <p14:creationId xmlns:p14="http://schemas.microsoft.com/office/powerpoint/2010/main" val="56330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629" y="106879"/>
            <a:ext cx="9013371" cy="1846659"/>
          </a:xfrm>
          <a:prstGeom prst="rect">
            <a:avLst/>
          </a:prstGeom>
        </p:spPr>
        <p:txBody>
          <a:bodyPr wrap="square">
            <a:spAutoFit/>
          </a:bodyPr>
          <a:lstStyle/>
          <a:p>
            <a:r>
              <a:rPr lang="en-ZA" sz="1600" b="1" kern="0" dirty="0">
                <a:solidFill>
                  <a:srgbClr val="000000"/>
                </a:solidFill>
                <a:latin typeface="Arial" charset="0"/>
                <a:ea typeface="+mj-ea"/>
                <a:cs typeface="+mj-cs"/>
              </a:rPr>
              <a:t>Use of consultants (number of consultants over the last two financial years and the current financial year; Total Rand Value spent over the last two financial years ;the current financial year and committed over the next 6 months Areas/ departments where consultants are deployed and reasons for deployment; Value for money; transfer of skills ; mechanisms to monitor the quality of worked performed by consultants and consequences for sub standard/non</a:t>
            </a:r>
            <a:r>
              <a:rPr lang="en-ZA" sz="1600" kern="0" dirty="0">
                <a:solidFill>
                  <a:srgbClr val="000000"/>
                </a:solidFill>
                <a:latin typeface="Arial" charset="0"/>
                <a:ea typeface="+mj-ea"/>
                <a:cs typeface="+mj-cs"/>
              </a:rPr>
              <a:t> </a:t>
            </a:r>
            <a:r>
              <a:rPr lang="en-ZA" sz="1600" b="1" kern="0" dirty="0">
                <a:solidFill>
                  <a:srgbClr val="000000"/>
                </a:solidFill>
                <a:latin typeface="Arial" charset="0"/>
                <a:ea typeface="+mj-ea"/>
                <a:cs typeface="+mj-cs"/>
              </a:rPr>
              <a:t>performance?</a:t>
            </a:r>
            <a:r>
              <a:rPr lang="en-ZA" sz="1600" kern="0" dirty="0">
                <a:solidFill>
                  <a:srgbClr val="000000"/>
                </a:solidFill>
                <a:latin typeface="Arial" charset="0"/>
                <a:ea typeface="+mj-ea"/>
                <a:cs typeface="+mj-cs"/>
              </a:rPr>
              <a:t/>
            </a:r>
            <a:br>
              <a:rPr lang="en-ZA" sz="1600" kern="0" dirty="0">
                <a:solidFill>
                  <a:srgbClr val="000000"/>
                </a:solidFill>
                <a:latin typeface="Arial" charset="0"/>
                <a:ea typeface="+mj-ea"/>
                <a:cs typeface="+mj-cs"/>
              </a:rPr>
            </a:br>
            <a:endParaRPr lang="en-ZA" dirty="0"/>
          </a:p>
        </p:txBody>
      </p:sp>
    </p:spTree>
    <p:extLst>
      <p:ext uri="{BB962C8B-B14F-4D97-AF65-F5344CB8AC3E}">
        <p14:creationId xmlns:p14="http://schemas.microsoft.com/office/powerpoint/2010/main" val="225851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8771F52F-FE3B-4205-9772-6F618B530886}"/>
              </a:ext>
            </a:extLst>
          </p:cNvPr>
          <p:cNvSpPr>
            <a:spLocks noGrp="1"/>
          </p:cNvSpPr>
          <p:nvPr>
            <p:ph idx="1"/>
          </p:nvPr>
        </p:nvSpPr>
        <p:spPr>
          <a:xfrm>
            <a:off x="288099" y="1825624"/>
            <a:ext cx="8536487" cy="4821665"/>
          </a:xfrm>
        </p:spPr>
        <p:txBody>
          <a:bodyPr/>
          <a:lstStyle/>
          <a:p>
            <a:endParaRPr lang="en-ZA" dirty="0"/>
          </a:p>
          <a:p>
            <a:endParaRPr lang="en-ZA" dirty="0"/>
          </a:p>
          <a:p>
            <a:endParaRPr lang="en-ZA" dirty="0"/>
          </a:p>
        </p:txBody>
      </p:sp>
      <p:sp>
        <p:nvSpPr>
          <p:cNvPr id="23" name="Title 22"/>
          <p:cNvSpPr>
            <a:spLocks noGrp="1"/>
          </p:cNvSpPr>
          <p:nvPr>
            <p:ph type="title"/>
          </p:nvPr>
        </p:nvSpPr>
        <p:spPr>
          <a:xfrm>
            <a:off x="111194" y="651767"/>
            <a:ext cx="2217501" cy="1329804"/>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lvl="1" algn="ctr"/>
            <a:r>
              <a:rPr lang="en-ZA" sz="2000" b="1" i="1" dirty="0" smtClean="0">
                <a:solidFill>
                  <a:schemeClr val="bg1"/>
                </a:solidFill>
              </a:rPr>
              <a:t>Institutional Health</a:t>
            </a:r>
            <a:endParaRPr lang="en-ZA" sz="2000" b="1" i="1" dirty="0">
              <a:solidFill>
                <a:schemeClr val="bg1"/>
              </a:solidFill>
            </a:endParaRPr>
          </a:p>
          <a:p>
            <a:pPr algn="ctr"/>
            <a:endParaRPr lang="en-ZA" sz="2000" b="1" i="1" dirty="0">
              <a:solidFill>
                <a:schemeClr val="bg1"/>
              </a:solidFill>
            </a:endParaRPr>
          </a:p>
        </p:txBody>
      </p:sp>
      <p:grpSp>
        <p:nvGrpSpPr>
          <p:cNvPr id="24" name="Group 23"/>
          <p:cNvGrpSpPr/>
          <p:nvPr/>
        </p:nvGrpSpPr>
        <p:grpSpPr>
          <a:xfrm>
            <a:off x="84768" y="1860655"/>
            <a:ext cx="2261137" cy="1453524"/>
            <a:chOff x="0" y="9425"/>
            <a:chExt cx="3182124" cy="1269571"/>
          </a:xfrm>
        </p:grpSpPr>
        <p:sp>
          <p:nvSpPr>
            <p:cNvPr id="25" name="Rounded Rectangle 24"/>
            <p:cNvSpPr/>
            <p:nvPr/>
          </p:nvSpPr>
          <p:spPr>
            <a:xfrm>
              <a:off x="0" y="20982"/>
              <a:ext cx="3182124" cy="1258014"/>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endParaRPr lang="en-ZA" sz="3200" b="1" dirty="0"/>
            </a:p>
          </p:txBody>
        </p:sp>
        <p:sp>
          <p:nvSpPr>
            <p:cNvPr id="26" name="Rounded Rectangle 4"/>
            <p:cNvSpPr/>
            <p:nvPr/>
          </p:nvSpPr>
          <p:spPr>
            <a:xfrm>
              <a:off x="61411" y="9425"/>
              <a:ext cx="3059302" cy="1135192"/>
            </a:xfrm>
            <a:prstGeom prst="rect">
              <a:avLst/>
            </a:prstGeom>
            <a:noFill/>
            <a:ln>
              <a:noFill/>
            </a:ln>
            <a:effectLst/>
          </p:spPr>
          <p:txBody>
            <a:bodyPr spcFirstLastPara="0" vert="horz" wrap="square" lIns="72390" tIns="36195" rIns="72390" bIns="3619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ZA" sz="2000" b="1" i="1" u="none" strike="noStrike" kern="1200" cap="none" spc="0" normalizeH="0" baseline="0" noProof="0" dirty="0">
                  <a:ln>
                    <a:noFill/>
                  </a:ln>
                  <a:solidFill>
                    <a:srgbClr val="FFFFFF"/>
                  </a:solidFill>
                  <a:effectLst/>
                  <a:uLnTx/>
                  <a:uFillTx/>
                  <a:latin typeface="+mn-lt"/>
                  <a:ea typeface="+mn-ea"/>
                  <a:cs typeface="+mn-cs"/>
                </a:rPr>
                <a:t>Financial Health</a:t>
              </a:r>
              <a:endParaRPr kumimoji="0" lang="en-ZA" sz="2000" b="1" i="1" u="none" strike="noStrike" kern="1200" cap="none" spc="0" normalizeH="0" noProof="0" dirty="0">
                <a:ln>
                  <a:noFill/>
                </a:ln>
                <a:solidFill>
                  <a:srgbClr val="FFFFFF"/>
                </a:solidFill>
                <a:effectLst/>
                <a:uLnTx/>
                <a:uFillTx/>
                <a:latin typeface="+mn-lt"/>
                <a:ea typeface="+mn-ea"/>
                <a:cs typeface="+mn-cs"/>
              </a:endParaRPr>
            </a:p>
          </p:txBody>
        </p:sp>
      </p:grpSp>
      <p:sp>
        <p:nvSpPr>
          <p:cNvPr id="29" name="Title 1"/>
          <p:cNvSpPr txBox="1">
            <a:spLocks/>
          </p:cNvSpPr>
          <p:nvPr/>
        </p:nvSpPr>
        <p:spPr>
          <a:xfrm>
            <a:off x="1018736" y="-151402"/>
            <a:ext cx="9144000" cy="838200"/>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400" dirty="0" smtClean="0"/>
              <a:t>Key Focus Areas of the Mid-Year Engagement </a:t>
            </a:r>
            <a:endParaRPr lang="en-US" sz="2400" dirty="0"/>
          </a:p>
        </p:txBody>
      </p:sp>
      <p:grpSp>
        <p:nvGrpSpPr>
          <p:cNvPr id="30" name="Group 29"/>
          <p:cNvGrpSpPr/>
          <p:nvPr/>
        </p:nvGrpSpPr>
        <p:grpSpPr>
          <a:xfrm>
            <a:off x="47143" y="3317037"/>
            <a:ext cx="2330443" cy="1450780"/>
            <a:chOff x="10035" y="-34467"/>
            <a:chExt cx="3182124" cy="1151451"/>
          </a:xfrm>
        </p:grpSpPr>
        <p:sp>
          <p:nvSpPr>
            <p:cNvPr id="31" name="Rounded Rectangle 30"/>
            <p:cNvSpPr/>
            <p:nvPr/>
          </p:nvSpPr>
          <p:spPr>
            <a:xfrm>
              <a:off x="10035" y="-34467"/>
              <a:ext cx="3182124" cy="1151451"/>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2" name="Rounded Rectangle 4"/>
            <p:cNvSpPr/>
            <p:nvPr/>
          </p:nvSpPr>
          <p:spPr>
            <a:xfrm>
              <a:off x="61411" y="20982"/>
              <a:ext cx="3059303" cy="1053347"/>
            </a:xfrm>
            <a:prstGeom prst="rect">
              <a:avLst/>
            </a:prstGeom>
            <a:noFill/>
            <a:ln>
              <a:noFill/>
            </a:ln>
            <a:effectLst/>
          </p:spPr>
          <p:txBody>
            <a:bodyPr spcFirstLastPara="0" vert="horz" wrap="square" lIns="72390" tIns="36195" rIns="72390" bIns="36195" numCol="1" spcCol="1270" anchor="ctr" anchorCtr="0">
              <a:noAutofit/>
            </a:bodyPr>
            <a:lstStyle/>
            <a:p>
              <a:pPr lvl="0" algn="ctr" defTabSz="844550" eaLnBrk="1" fontAlgn="auto" hangingPunct="1">
                <a:lnSpc>
                  <a:spcPct val="90000"/>
                </a:lnSpc>
                <a:spcAft>
                  <a:spcPct val="35000"/>
                </a:spcAft>
                <a:defRPr/>
              </a:pPr>
              <a:r>
                <a:rPr kumimoji="0" lang="en-ZA" sz="2000" b="1" i="1" u="none" strike="noStrike" kern="1200" cap="none" spc="0" normalizeH="0" baseline="0" noProof="0" dirty="0">
                  <a:ln>
                    <a:noFill/>
                  </a:ln>
                  <a:solidFill>
                    <a:srgbClr val="FFFFFF"/>
                  </a:solidFill>
                  <a:effectLst/>
                  <a:uLnTx/>
                  <a:uFillTx/>
                  <a:latin typeface="+mn-lt"/>
                  <a:ea typeface="+mn-ea"/>
                  <a:cs typeface="+mn-cs"/>
                </a:rPr>
                <a:t>Governance  </a:t>
              </a:r>
              <a:endParaRPr kumimoji="0" lang="en-ZA" sz="2000" b="1" i="0" u="none" strike="noStrike" kern="1200" cap="none" spc="0" normalizeH="0" baseline="0" noProof="0" dirty="0">
                <a:ln>
                  <a:noFill/>
                </a:ln>
                <a:solidFill>
                  <a:srgbClr val="FFFFFF"/>
                </a:solidFill>
                <a:effectLst/>
                <a:uLnTx/>
                <a:uFillTx/>
                <a:latin typeface="+mn-lt"/>
                <a:ea typeface="+mn-ea"/>
                <a:cs typeface="+mn-cs"/>
              </a:endParaRPr>
            </a:p>
          </p:txBody>
        </p:sp>
      </p:grpSp>
      <p:sp>
        <p:nvSpPr>
          <p:cNvPr id="33" name="Rounded Rectangle 32"/>
          <p:cNvSpPr/>
          <p:nvPr/>
        </p:nvSpPr>
        <p:spPr>
          <a:xfrm>
            <a:off x="65398" y="4670119"/>
            <a:ext cx="2312188" cy="1262528"/>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lvl="1" algn="ctr"/>
            <a:r>
              <a:rPr lang="en-ZA" sz="2000" b="1" i="1" dirty="0">
                <a:solidFill>
                  <a:schemeClr val="bg1"/>
                </a:solidFill>
              </a:rPr>
              <a:t>Service  Delivery</a:t>
            </a:r>
          </a:p>
          <a:p>
            <a:pPr algn="ctr"/>
            <a:endParaRPr lang="en-ZA" sz="2000" b="1" i="1" dirty="0">
              <a:solidFill>
                <a:schemeClr val="bg1"/>
              </a:solidFill>
            </a:endParaRPr>
          </a:p>
        </p:txBody>
      </p:sp>
      <p:grpSp>
        <p:nvGrpSpPr>
          <p:cNvPr id="34" name="Group 33"/>
          <p:cNvGrpSpPr/>
          <p:nvPr/>
        </p:nvGrpSpPr>
        <p:grpSpPr>
          <a:xfrm>
            <a:off x="2394523" y="734788"/>
            <a:ext cx="6451316" cy="1303252"/>
            <a:chOff x="3186444" y="-63723"/>
            <a:chExt cx="5799604" cy="1605897"/>
          </a:xfrm>
        </p:grpSpPr>
        <p:sp>
          <p:nvSpPr>
            <p:cNvPr id="35" name="Round Same Side Corner Rectangle 34"/>
            <p:cNvSpPr/>
            <p:nvPr/>
          </p:nvSpPr>
          <p:spPr>
            <a:xfrm rot="5400000">
              <a:off x="5341099" y="-2218378"/>
              <a:ext cx="1437354" cy="5746663"/>
            </a:xfrm>
            <a:prstGeom prst="round2SameRect">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36" name="Round Same Side Corner Rectangle 4"/>
            <p:cNvSpPr/>
            <p:nvPr/>
          </p:nvSpPr>
          <p:spPr>
            <a:xfrm>
              <a:off x="3316610" y="-36771"/>
              <a:ext cx="5669438" cy="15789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t" anchorCtr="0">
              <a:noAutofit/>
            </a:bodyPr>
            <a:lstStyle/>
            <a:p>
              <a:pPr marL="0" lvl="1" defTabSz="933450">
                <a:lnSpc>
                  <a:spcPct val="90000"/>
                </a:lnSpc>
                <a:spcAft>
                  <a:spcPct val="15000"/>
                </a:spcAft>
              </a:pPr>
              <a:r>
                <a:rPr lang="en-ZA" sz="1200" b="1" dirty="0"/>
                <a:t>Session 1</a:t>
              </a:r>
            </a:p>
            <a:p>
              <a:pPr marL="228600" lvl="1" indent="-228600" defTabSz="933450">
                <a:lnSpc>
                  <a:spcPct val="90000"/>
                </a:lnSpc>
                <a:spcAft>
                  <a:spcPct val="15000"/>
                </a:spcAft>
                <a:buChar char="••"/>
              </a:pPr>
              <a:r>
                <a:rPr lang="en-ZA" sz="1200" dirty="0"/>
                <a:t>Current institutional arrangement to sustain financial integrity &amp; governance, spatial transformation and drive service delivery</a:t>
              </a:r>
            </a:p>
            <a:p>
              <a:pPr marL="228600" lvl="1" indent="-228600" defTabSz="933450">
                <a:lnSpc>
                  <a:spcPct val="90000"/>
                </a:lnSpc>
                <a:spcAft>
                  <a:spcPct val="15000"/>
                </a:spcAft>
                <a:buChar char="••"/>
              </a:pPr>
              <a:r>
                <a:rPr lang="en-ZA" sz="1200" dirty="0"/>
                <a:t>Progress with implementation of institutional reforms i.e. </a:t>
              </a:r>
              <a:r>
                <a:rPr lang="en-ZA" sz="1200" i="1" dirty="0"/>
                <a:t>m</a:t>
              </a:r>
              <a:r>
                <a:rPr lang="en-ZA" sz="1200" dirty="0"/>
                <a:t>SCOA, Circular 88, Economic Recovery, SNDB, `CIDMS, Programme and Project Preparation</a:t>
              </a:r>
            </a:p>
            <a:p>
              <a:pPr marL="228600" lvl="1" indent="-228600" defTabSz="933450">
                <a:lnSpc>
                  <a:spcPct val="90000"/>
                </a:lnSpc>
                <a:spcAft>
                  <a:spcPct val="15000"/>
                </a:spcAft>
                <a:buChar char="••"/>
              </a:pPr>
              <a:r>
                <a:rPr lang="en-ZA" sz="1200" dirty="0"/>
                <a:t>Planning, budget and reporting alignment </a:t>
              </a:r>
            </a:p>
          </p:txBody>
        </p:sp>
      </p:grpSp>
      <p:grpSp>
        <p:nvGrpSpPr>
          <p:cNvPr id="37" name="Group 36"/>
          <p:cNvGrpSpPr/>
          <p:nvPr/>
        </p:nvGrpSpPr>
        <p:grpSpPr>
          <a:xfrm>
            <a:off x="2394522" y="1890003"/>
            <a:ext cx="6337421" cy="1485403"/>
            <a:chOff x="3309472" y="-571807"/>
            <a:chExt cx="5803441" cy="1163723"/>
          </a:xfrm>
        </p:grpSpPr>
        <p:sp>
          <p:nvSpPr>
            <p:cNvPr id="38" name="Round Same Side Corner Rectangle 37"/>
            <p:cNvSpPr/>
            <p:nvPr/>
          </p:nvSpPr>
          <p:spPr>
            <a:xfrm rot="5400000">
              <a:off x="5629330" y="-2891665"/>
              <a:ext cx="1163723" cy="5803440"/>
            </a:xfrm>
            <a:prstGeom prst="round2SameRect">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39" name="Round Same Side Corner Rectangle 4"/>
            <p:cNvSpPr/>
            <p:nvPr/>
          </p:nvSpPr>
          <p:spPr>
            <a:xfrm>
              <a:off x="3330549" y="-489684"/>
              <a:ext cx="5782364" cy="10145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endParaRPr lang="en-ZA" sz="1200" kern="1200" dirty="0">
                <a:solidFill>
                  <a:schemeClr val="tx1"/>
                </a:solidFill>
              </a:endParaRPr>
            </a:p>
            <a:p>
              <a:pPr marL="0" lvl="1" defTabSz="933450">
                <a:lnSpc>
                  <a:spcPct val="90000"/>
                </a:lnSpc>
                <a:spcAft>
                  <a:spcPct val="15000"/>
                </a:spcAft>
              </a:pPr>
              <a:r>
                <a:rPr lang="en-ZA" sz="1200" b="1" dirty="0">
                  <a:solidFill>
                    <a:schemeClr val="tx1"/>
                  </a:solidFill>
                </a:rPr>
                <a:t>Session 2</a:t>
              </a:r>
              <a:r>
                <a:rPr lang="en-ZA" sz="1200" dirty="0">
                  <a:solidFill>
                    <a:schemeClr val="tx1"/>
                  </a:solidFill>
                </a:rPr>
                <a:t>: </a:t>
              </a:r>
            </a:p>
            <a:p>
              <a:pPr marL="228600" lvl="1" indent="-228600" defTabSz="933450">
                <a:lnSpc>
                  <a:spcPct val="90000"/>
                </a:lnSpc>
                <a:spcAft>
                  <a:spcPct val="15000"/>
                </a:spcAft>
                <a:buChar char="••"/>
              </a:pPr>
              <a:r>
                <a:rPr lang="en-ZA" sz="1200" dirty="0">
                  <a:solidFill>
                    <a:schemeClr val="tx1"/>
                  </a:solidFill>
                </a:rPr>
                <a:t>Financial performance for the 2020/21 financial year</a:t>
              </a:r>
            </a:p>
            <a:p>
              <a:pPr marL="228600" lvl="1" indent="-228600" defTabSz="933450">
                <a:lnSpc>
                  <a:spcPct val="90000"/>
                </a:lnSpc>
                <a:spcAft>
                  <a:spcPct val="15000"/>
                </a:spcAft>
                <a:buChar char="••"/>
              </a:pPr>
              <a:r>
                <a:rPr lang="en-ZA" sz="1200" dirty="0">
                  <a:solidFill>
                    <a:schemeClr val="tx1"/>
                  </a:solidFill>
                </a:rPr>
                <a:t>2021/22 Mid-year performance </a:t>
              </a:r>
            </a:p>
            <a:p>
              <a:pPr marL="228600" lvl="1" indent="-228600" defTabSz="933450">
                <a:lnSpc>
                  <a:spcPct val="90000"/>
                </a:lnSpc>
                <a:spcAft>
                  <a:spcPct val="15000"/>
                </a:spcAft>
                <a:buFontTx/>
                <a:buChar char="••"/>
              </a:pPr>
              <a:r>
                <a:rPr lang="en-ZA" sz="1200" dirty="0">
                  <a:solidFill>
                    <a:schemeClr val="tx1"/>
                  </a:solidFill>
                </a:rPr>
                <a:t>2021/22</a:t>
              </a:r>
              <a:r>
                <a:rPr lang="en-US" sz="1200" dirty="0">
                  <a:solidFill>
                    <a:schemeClr val="tx1"/>
                  </a:solidFill>
                </a:rPr>
                <a:t> Adjustment Budget Estimate Proposal </a:t>
              </a:r>
            </a:p>
            <a:p>
              <a:pPr marL="228600" lvl="1" indent="-228600" defTabSz="933450">
                <a:lnSpc>
                  <a:spcPct val="90000"/>
                </a:lnSpc>
                <a:spcAft>
                  <a:spcPct val="15000"/>
                </a:spcAft>
                <a:buFontTx/>
                <a:buChar char="••"/>
              </a:pPr>
              <a:r>
                <a:rPr lang="en-US" sz="1200" dirty="0">
                  <a:solidFill>
                    <a:schemeClr val="tx1"/>
                  </a:solidFill>
                </a:rPr>
                <a:t>2022/23 Budget preparation</a:t>
              </a:r>
              <a:endParaRPr lang="en-ZA" sz="1200" dirty="0">
                <a:solidFill>
                  <a:schemeClr val="tx1"/>
                </a:solidFill>
              </a:endParaRPr>
            </a:p>
            <a:p>
              <a:pPr marL="0" lvl="2" defTabSz="933450">
                <a:lnSpc>
                  <a:spcPct val="90000"/>
                </a:lnSpc>
                <a:spcAft>
                  <a:spcPct val="15000"/>
                </a:spcAft>
              </a:pPr>
              <a:endParaRPr lang="en-ZA" sz="1200" dirty="0">
                <a:solidFill>
                  <a:schemeClr val="tx1"/>
                </a:solidFill>
              </a:endParaRPr>
            </a:p>
          </p:txBody>
        </p:sp>
      </p:grpSp>
      <p:grpSp>
        <p:nvGrpSpPr>
          <p:cNvPr id="41" name="Group 40"/>
          <p:cNvGrpSpPr/>
          <p:nvPr/>
        </p:nvGrpSpPr>
        <p:grpSpPr>
          <a:xfrm>
            <a:off x="2386042" y="4633169"/>
            <a:ext cx="6568476" cy="1167543"/>
            <a:chOff x="3022383" y="-1998555"/>
            <a:chExt cx="5904928" cy="2591900"/>
          </a:xfrm>
        </p:grpSpPr>
        <p:sp>
          <p:nvSpPr>
            <p:cNvPr id="42" name="Round Same Side Corner Rectangle 41"/>
            <p:cNvSpPr/>
            <p:nvPr/>
          </p:nvSpPr>
          <p:spPr>
            <a:xfrm rot="5400000">
              <a:off x="4721214" y="-3547273"/>
              <a:ext cx="2358573" cy="5756235"/>
            </a:xfrm>
            <a:prstGeom prst="round2SameRect">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43" name="Round Same Side Corner Rectangle 4"/>
            <p:cNvSpPr/>
            <p:nvPr/>
          </p:nvSpPr>
          <p:spPr>
            <a:xfrm>
              <a:off x="3033175" y="-1998555"/>
              <a:ext cx="5894136" cy="2591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defTabSz="933450">
                <a:lnSpc>
                  <a:spcPct val="90000"/>
                </a:lnSpc>
                <a:spcAft>
                  <a:spcPct val="15000"/>
                </a:spcAft>
              </a:pPr>
              <a:r>
                <a:rPr lang="en-ZA" sz="1200" b="1" dirty="0">
                  <a:solidFill>
                    <a:schemeClr val="tx1"/>
                  </a:solidFill>
                </a:rPr>
                <a:t>Session 4</a:t>
              </a:r>
            </a:p>
            <a:p>
              <a:pPr marL="228600" lvl="1" indent="-228600" defTabSz="933450">
                <a:lnSpc>
                  <a:spcPct val="90000"/>
                </a:lnSpc>
                <a:spcAft>
                  <a:spcPct val="15000"/>
                </a:spcAft>
                <a:buChar char="••"/>
              </a:pPr>
              <a:r>
                <a:rPr lang="en-ZA" sz="1200" dirty="0">
                  <a:solidFill>
                    <a:schemeClr val="tx1"/>
                  </a:solidFill>
                </a:rPr>
                <a:t>Performance against IDP and SDBIP targets</a:t>
              </a:r>
              <a:br>
                <a:rPr lang="en-ZA" sz="1200" dirty="0">
                  <a:solidFill>
                    <a:schemeClr val="tx1"/>
                  </a:solidFill>
                </a:rPr>
              </a:br>
              <a:r>
                <a:rPr lang="en-ZA" sz="1200" dirty="0">
                  <a:solidFill>
                    <a:schemeClr val="tx1"/>
                  </a:solidFill>
                </a:rPr>
                <a:t> for the 2020/21 &amp; 2021/22 financial year per S72</a:t>
              </a:r>
            </a:p>
            <a:p>
              <a:pPr marL="228600" lvl="1" indent="-228600" defTabSz="933450">
                <a:lnSpc>
                  <a:spcPct val="90000"/>
                </a:lnSpc>
                <a:spcAft>
                  <a:spcPct val="15000"/>
                </a:spcAft>
                <a:buFontTx/>
                <a:buChar char="••"/>
              </a:pPr>
              <a:r>
                <a:rPr lang="en-ZA" sz="1200" dirty="0">
                  <a:solidFill>
                    <a:schemeClr val="tx1"/>
                  </a:solidFill>
                </a:rPr>
                <a:t>Conditional Grants Performance</a:t>
              </a:r>
            </a:p>
          </p:txBody>
        </p:sp>
      </p:grpSp>
      <p:grpSp>
        <p:nvGrpSpPr>
          <p:cNvPr id="45" name="Group 44"/>
          <p:cNvGrpSpPr/>
          <p:nvPr/>
        </p:nvGrpSpPr>
        <p:grpSpPr>
          <a:xfrm>
            <a:off x="2396665" y="3361854"/>
            <a:ext cx="6417978" cy="1369899"/>
            <a:chOff x="3186442" y="-256333"/>
            <a:chExt cx="5938750" cy="1629966"/>
          </a:xfrm>
        </p:grpSpPr>
        <p:sp>
          <p:nvSpPr>
            <p:cNvPr id="46" name="Round Same Side Corner Rectangle 45"/>
            <p:cNvSpPr/>
            <p:nvPr/>
          </p:nvSpPr>
          <p:spPr>
            <a:xfrm rot="5400000">
              <a:off x="5340835" y="-2410724"/>
              <a:ext cx="1629964" cy="5938749"/>
            </a:xfrm>
            <a:prstGeom prst="round2SameRect">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47" name="Round Same Side Corner Rectangle 4"/>
            <p:cNvSpPr/>
            <p:nvPr/>
          </p:nvSpPr>
          <p:spPr>
            <a:xfrm>
              <a:off x="3349894" y="-256333"/>
              <a:ext cx="5775298" cy="16299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defTabSz="933450">
                <a:lnSpc>
                  <a:spcPct val="90000"/>
                </a:lnSpc>
                <a:spcAft>
                  <a:spcPct val="15000"/>
                </a:spcAft>
                <a:buChar char="••"/>
              </a:pPr>
              <a:endParaRPr lang="en-ZA" sz="1400" b="1" dirty="0"/>
            </a:p>
            <a:p>
              <a:pPr marL="0" lvl="1" defTabSz="933450">
                <a:lnSpc>
                  <a:spcPct val="90000"/>
                </a:lnSpc>
                <a:spcAft>
                  <a:spcPct val="15000"/>
                </a:spcAft>
              </a:pPr>
              <a:r>
                <a:rPr lang="en-ZA" sz="1200" b="1" dirty="0">
                  <a:solidFill>
                    <a:schemeClr val="tx1"/>
                  </a:solidFill>
                </a:rPr>
                <a:t>Session 3</a:t>
              </a:r>
            </a:p>
            <a:p>
              <a:pPr marL="228600" lvl="1" indent="-228600" defTabSz="933450">
                <a:lnSpc>
                  <a:spcPct val="90000"/>
                </a:lnSpc>
                <a:spcAft>
                  <a:spcPct val="15000"/>
                </a:spcAft>
                <a:buChar char="••"/>
              </a:pPr>
              <a:r>
                <a:rPr lang="en-ZA" sz="1200" dirty="0">
                  <a:solidFill>
                    <a:schemeClr val="tx1"/>
                  </a:solidFill>
                </a:rPr>
                <a:t>Auditor General’s findings as reported for the 2020/21 financial year</a:t>
              </a:r>
            </a:p>
            <a:p>
              <a:pPr marL="228600" lvl="1" indent="-228600" defTabSz="933450">
                <a:lnSpc>
                  <a:spcPct val="90000"/>
                </a:lnSpc>
                <a:spcAft>
                  <a:spcPct val="15000"/>
                </a:spcAft>
                <a:buChar char="••"/>
              </a:pPr>
              <a:r>
                <a:rPr lang="en-ZA" sz="1200" dirty="0">
                  <a:solidFill>
                    <a:schemeClr val="tx1"/>
                  </a:solidFill>
                </a:rPr>
                <a:t>Consequence management and or Special Adjustment based on Unauthorised, Irregular, Fruitless and Wasteful Expenditure</a:t>
              </a:r>
            </a:p>
            <a:p>
              <a:pPr marL="228600" lvl="1" indent="-228600" defTabSz="933450">
                <a:lnSpc>
                  <a:spcPct val="90000"/>
                </a:lnSpc>
                <a:spcAft>
                  <a:spcPct val="15000"/>
                </a:spcAft>
                <a:buChar char="••"/>
              </a:pPr>
              <a:r>
                <a:rPr lang="en-ZA" sz="1200" i="1" dirty="0">
                  <a:solidFill>
                    <a:schemeClr val="tx1"/>
                  </a:solidFill>
                </a:rPr>
                <a:t>m</a:t>
              </a:r>
              <a:r>
                <a:rPr lang="en-ZA" sz="1200" dirty="0">
                  <a:solidFill>
                    <a:schemeClr val="tx1"/>
                  </a:solidFill>
                </a:rPr>
                <a:t>SCOA implementation</a:t>
              </a:r>
            </a:p>
            <a:p>
              <a:pPr marL="0" lvl="1" defTabSz="933450">
                <a:lnSpc>
                  <a:spcPct val="90000"/>
                </a:lnSpc>
                <a:spcAft>
                  <a:spcPct val="15000"/>
                </a:spcAft>
              </a:pPr>
              <a:endParaRPr lang="en-ZA" sz="1400" dirty="0"/>
            </a:p>
          </p:txBody>
        </p:sp>
      </p:grpSp>
    </p:spTree>
    <p:extLst>
      <p:ext uri="{BB962C8B-B14F-4D97-AF65-F5344CB8AC3E}">
        <p14:creationId xmlns:p14="http://schemas.microsoft.com/office/powerpoint/2010/main" val="2610043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
            <a:ext cx="6858000" cy="698500"/>
          </a:xfrm>
        </p:spPr>
        <p:txBody>
          <a:bodyPr>
            <a:normAutofit fontScale="90000"/>
          </a:bodyPr>
          <a:lstStyle/>
          <a:p>
            <a:r>
              <a:rPr lang="en-ZA" dirty="0"/>
              <a:t/>
            </a:r>
            <a:br>
              <a:rPr lang="en-ZA" dirty="0"/>
            </a:br>
            <a:r>
              <a:rPr lang="en-ZA" sz="2325" b="1" dirty="0">
                <a:solidFill>
                  <a:srgbClr val="FF0000"/>
                </a:solidFill>
              </a:rPr>
              <a:t>Spatial strategy to address your structural impediments</a:t>
            </a:r>
          </a:p>
        </p:txBody>
      </p:sp>
      <p:sp>
        <p:nvSpPr>
          <p:cNvPr id="3" name="Subtitle 2"/>
          <p:cNvSpPr>
            <a:spLocks noGrp="1"/>
          </p:cNvSpPr>
          <p:nvPr>
            <p:ph type="subTitle" idx="1"/>
          </p:nvPr>
        </p:nvSpPr>
        <p:spPr>
          <a:xfrm>
            <a:off x="1143000" y="889001"/>
            <a:ext cx="6858000" cy="4597400"/>
          </a:xfrm>
        </p:spPr>
        <p:txBody>
          <a:bodyPr>
            <a:normAutofit fontScale="55000" lnSpcReduction="20000"/>
          </a:bodyPr>
          <a:lstStyle/>
          <a:p>
            <a:pPr algn="l"/>
            <a:r>
              <a:rPr lang="en-ZA" sz="2300" dirty="0"/>
              <a:t>Local Municipality has development an SDF which is aligned to the provincial and national SDF. </a:t>
            </a:r>
            <a:br>
              <a:rPr lang="en-ZA" sz="2300" dirty="0"/>
            </a:br>
            <a:r>
              <a:rPr lang="en-ZA" sz="2300" dirty="0"/>
              <a:t>The Municipal SDF has identified the Nodal Points, Activity spine and development corridor as the focal areas for current and future development taking advantage of existing and future Infrastructure. </a:t>
            </a:r>
          </a:p>
          <a:p>
            <a:pPr marL="342900" indent="-342900" algn="l">
              <a:buFont typeface="Arial" panose="020B0604020202020204" pitchFamily="34" charset="0"/>
              <a:buChar char="•"/>
            </a:pPr>
            <a:r>
              <a:rPr lang="en-ZA" sz="2700" dirty="0"/>
              <a:t>The same policy has restrict certain development type from Critical Biodiversity Areas to ensure the protection of Natural environment and eco-tourism facilities such as </a:t>
            </a:r>
            <a:r>
              <a:rPr lang="en-ZA" sz="2700" dirty="0" err="1"/>
              <a:t>Mapungubwe</a:t>
            </a:r>
            <a:r>
              <a:rPr lang="en-ZA" sz="2700" dirty="0"/>
              <a:t> Heritage Site Kruger national parks</a:t>
            </a:r>
          </a:p>
          <a:p>
            <a:pPr marL="342900" indent="-342900" algn="l">
              <a:buFont typeface="Arial" panose="020B0604020202020204" pitchFamily="34" charset="0"/>
              <a:buChar char="•"/>
            </a:pPr>
            <a:r>
              <a:rPr lang="en-ZA" sz="2700" dirty="0"/>
              <a:t>So far, in implementation of the SDF the municipality has done the following :</a:t>
            </a:r>
          </a:p>
          <a:p>
            <a:pPr marL="342900" indent="-342900" algn="l">
              <a:buFont typeface="Arial" panose="020B0604020202020204" pitchFamily="34" charset="0"/>
              <a:buChar char="•"/>
            </a:pPr>
            <a:r>
              <a:rPr lang="en-ZA" sz="2900" b="1" dirty="0"/>
              <a:t>Musina Local Municipality has approved Limpopo Eco-Industrial Park Town and Extension 1 along the activity spine</a:t>
            </a:r>
          </a:p>
          <a:p>
            <a:pPr marL="342900" indent="-342900" algn="l">
              <a:buFont typeface="Arial" panose="020B0604020202020204" pitchFamily="34" charset="0"/>
              <a:buChar char="•"/>
            </a:pPr>
            <a:r>
              <a:rPr lang="en-ZA" sz="2900" b="1" dirty="0"/>
              <a:t>Established Rhino-Ridge Park township on the infill zone linking Messina </a:t>
            </a:r>
            <a:r>
              <a:rPr lang="en-ZA" sz="2900" b="1" dirty="0" err="1"/>
              <a:t>Nancefield</a:t>
            </a:r>
            <a:r>
              <a:rPr lang="en-ZA" sz="2900" b="1" dirty="0"/>
              <a:t> Extension 1 and Messina Extension 7 and 8</a:t>
            </a:r>
          </a:p>
          <a:p>
            <a:pPr marL="342900" indent="-342900" algn="l">
              <a:buFont typeface="Arial" panose="020B0604020202020204" pitchFamily="34" charset="0"/>
              <a:buChar char="•"/>
            </a:pPr>
            <a:r>
              <a:rPr lang="en-ZA" sz="2900" b="1" dirty="0"/>
              <a:t>Currently the has initiated a Township on the infill zone linking Messina </a:t>
            </a:r>
            <a:r>
              <a:rPr lang="en-ZA" sz="2900" b="1" dirty="0" err="1"/>
              <a:t>Nancefield</a:t>
            </a:r>
            <a:r>
              <a:rPr lang="en-ZA" sz="2900" b="1" dirty="0"/>
              <a:t> Extension 6, 10, and 14 with the assistance of </a:t>
            </a:r>
            <a:r>
              <a:rPr lang="en-ZA" sz="2900" b="1" dirty="0" err="1"/>
              <a:t>CoGHSTA</a:t>
            </a:r>
            <a:endParaRPr lang="en-ZA" sz="2900" b="1" dirty="0"/>
          </a:p>
          <a:p>
            <a:pPr marL="571500" lvl="0" indent="-571500" algn="l">
              <a:buFont typeface="+mj-lt"/>
              <a:buAutoNum type="romanLcPeriod" startAt="2"/>
            </a:pPr>
            <a:r>
              <a:rPr lang="en-ZA" sz="2300" dirty="0"/>
              <a:t>Given the liquidity status of the municipality, the spatial plans of the municipality are not funded </a:t>
            </a:r>
          </a:p>
          <a:p>
            <a:pPr marL="342900" indent="-342900" algn="l">
              <a:buFont typeface="Arial" panose="020B0604020202020204" pitchFamily="34" charset="0"/>
              <a:buChar char="•"/>
            </a:pPr>
            <a:r>
              <a:rPr lang="en-ZA" sz="2700" dirty="0"/>
              <a:t>The municipality has requested and  receiving support from the Department of Cooperative Governance, Human Settlement and Traditional Affairs to achieve our spatial planning Objectives.</a:t>
            </a:r>
          </a:p>
          <a:p>
            <a:pPr marL="385763" indent="-385763" algn="l">
              <a:buFont typeface="+mj-lt"/>
              <a:buAutoNum type="romanLcPeriod"/>
            </a:pPr>
            <a:endParaRPr lang="en-ZA" sz="2300" dirty="0"/>
          </a:p>
        </p:txBody>
      </p:sp>
    </p:spTree>
    <p:extLst>
      <p:ext uri="{BB962C8B-B14F-4D97-AF65-F5344CB8AC3E}">
        <p14:creationId xmlns:p14="http://schemas.microsoft.com/office/powerpoint/2010/main" val="2018183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1217" y="230189"/>
            <a:ext cx="7794134" cy="928909"/>
          </a:xfrm>
          <a:prstGeom prst="rect">
            <a:avLst/>
          </a:prstGeom>
        </p:spPr>
      </p:pic>
      <p:sp>
        <p:nvSpPr>
          <p:cNvPr id="5" name="Rectangle 4"/>
          <p:cNvSpPr/>
          <p:nvPr/>
        </p:nvSpPr>
        <p:spPr>
          <a:xfrm>
            <a:off x="206062" y="976621"/>
            <a:ext cx="8809149" cy="3693319"/>
          </a:xfrm>
          <a:prstGeom prst="rect">
            <a:avLst/>
          </a:prstGeom>
        </p:spPr>
        <p:txBody>
          <a:bodyPr wrap="square">
            <a:spAutoFit/>
          </a:bodyPr>
          <a:lstStyle/>
          <a:p>
            <a:r>
              <a:rPr lang="en-ZA" dirty="0"/>
              <a:t>ii. Reflect how your budget supports this strategy now and overtime;</a:t>
            </a:r>
          </a:p>
          <a:p>
            <a:endParaRPr lang="en-ZA" dirty="0"/>
          </a:p>
          <a:p>
            <a:r>
              <a:rPr lang="en-ZA" dirty="0"/>
              <a:t>The municipality is still facing a serious liquidity challenge which has in turn  reduced its capacity to annually fund the spatial planning programs and projects identified in the SDF and IDP. </a:t>
            </a:r>
          </a:p>
          <a:p>
            <a:r>
              <a:rPr lang="en-ZA" dirty="0"/>
              <a:t>The municipality has approached various entities and government department for assistance.</a:t>
            </a:r>
          </a:p>
          <a:p>
            <a:r>
              <a:rPr lang="en-ZA" dirty="0" err="1"/>
              <a:t>CoGHSTA</a:t>
            </a:r>
            <a:r>
              <a:rPr lang="en-ZA" dirty="0"/>
              <a:t> has funded the establishment of 826 stands township on the infill zone surrounding Messina </a:t>
            </a:r>
            <a:r>
              <a:rPr lang="en-ZA" dirty="0" err="1"/>
              <a:t>Nancefield</a:t>
            </a:r>
            <a:r>
              <a:rPr lang="en-ZA" dirty="0"/>
              <a:t> Extension 6 whilst district municipality has funded demarcation of 200 stands near </a:t>
            </a:r>
            <a:r>
              <a:rPr lang="en-ZA" dirty="0" err="1"/>
              <a:t>Masisi</a:t>
            </a:r>
            <a:r>
              <a:rPr lang="en-ZA" dirty="0"/>
              <a:t> Town. </a:t>
            </a:r>
          </a:p>
          <a:p>
            <a:r>
              <a:rPr lang="en-ZA" dirty="0"/>
              <a:t>The municipality also made an application to Development Bank of South Africa for funding of Mixed use Township and Urban Renewal Strategy.</a:t>
            </a:r>
          </a:p>
          <a:p>
            <a:endParaRPr lang="en-ZA" dirty="0"/>
          </a:p>
        </p:txBody>
      </p:sp>
    </p:spTree>
    <p:extLst>
      <p:ext uri="{BB962C8B-B14F-4D97-AF65-F5344CB8AC3E}">
        <p14:creationId xmlns:p14="http://schemas.microsoft.com/office/powerpoint/2010/main" val="1276235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19" y="529175"/>
            <a:ext cx="8602755" cy="442211"/>
          </a:xfrm>
        </p:spPr>
        <p:txBody>
          <a:bodyPr>
            <a:normAutofit/>
          </a:bodyPr>
          <a:lstStyle/>
          <a:p>
            <a:r>
              <a:rPr lang="en-ZA" sz="2100" b="1" dirty="0"/>
              <a:t>Spatial strategy to address your structural impediments Continues</a:t>
            </a:r>
            <a:r>
              <a:rPr lang="en-ZA" sz="2100" dirty="0"/>
              <a:t>……</a:t>
            </a:r>
          </a:p>
        </p:txBody>
      </p:sp>
      <p:sp>
        <p:nvSpPr>
          <p:cNvPr id="3" name="Content Placeholder 2"/>
          <p:cNvSpPr>
            <a:spLocks noGrp="1"/>
          </p:cNvSpPr>
          <p:nvPr>
            <p:ph idx="1"/>
          </p:nvPr>
        </p:nvSpPr>
        <p:spPr>
          <a:xfrm>
            <a:off x="0" y="971386"/>
            <a:ext cx="9009885" cy="3802156"/>
          </a:xfrm>
        </p:spPr>
        <p:txBody>
          <a:bodyPr>
            <a:normAutofit/>
          </a:bodyPr>
          <a:lstStyle/>
          <a:p>
            <a:pPr marL="428625" indent="-428625">
              <a:buFont typeface="+mj-lt"/>
              <a:buAutoNum type="romanLcPeriod" startAt="3"/>
            </a:pPr>
            <a:r>
              <a:rPr lang="en-ZA" sz="1800" dirty="0" smtClean="0"/>
              <a:t>To </a:t>
            </a:r>
            <a:r>
              <a:rPr lang="en-ZA" sz="1800" dirty="0"/>
              <a:t>reflect on the plans for institutionalising the BEPP process, content, approach, </a:t>
            </a:r>
            <a:r>
              <a:rPr lang="en-ZA" sz="1800" dirty="0" err="1"/>
              <a:t>etc</a:t>
            </a:r>
            <a:endParaRPr lang="en-ZA" sz="1800" dirty="0"/>
          </a:p>
          <a:p>
            <a:pPr marL="0" indent="0">
              <a:buNone/>
            </a:pPr>
            <a:r>
              <a:rPr lang="en-ZA" sz="1800" dirty="0"/>
              <a:t>Musina local Municipality will ensure continuous alignment as and when we develop and review of its sector plan to improve implementation </a:t>
            </a:r>
          </a:p>
          <a:p>
            <a:pPr marL="428625" indent="-428625">
              <a:buFont typeface="+mj-lt"/>
              <a:buAutoNum type="romanLcPeriod" startAt="3"/>
            </a:pPr>
            <a:endParaRPr lang="en-ZA" sz="1800" dirty="0"/>
          </a:p>
          <a:p>
            <a:pPr marL="0" indent="0">
              <a:buNone/>
            </a:pPr>
            <a:endParaRPr lang="en-ZA" sz="1800" dirty="0"/>
          </a:p>
        </p:txBody>
      </p:sp>
    </p:spTree>
    <p:extLst>
      <p:ext uri="{BB962C8B-B14F-4D97-AF65-F5344CB8AC3E}">
        <p14:creationId xmlns:p14="http://schemas.microsoft.com/office/powerpoint/2010/main" val="4081741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19173"/>
          </a:xfrm>
        </p:spPr>
        <p:txBody>
          <a:bodyPr>
            <a:normAutofit/>
          </a:bodyPr>
          <a:lstStyle/>
          <a:p>
            <a:r>
              <a:rPr lang="en-ZA" sz="2800" b="1" dirty="0">
                <a:latin typeface="Aharoni" panose="02010803020104030203" pitchFamily="2" charset="-79"/>
                <a:cs typeface="Aharoni" panose="02010803020104030203" pitchFamily="2" charset="-79"/>
              </a:rPr>
              <a:t>Spatial strategy to address your structural impediments Continues……</a:t>
            </a:r>
          </a:p>
        </p:txBody>
      </p:sp>
      <p:sp>
        <p:nvSpPr>
          <p:cNvPr id="4" name="Content Placeholder 3"/>
          <p:cNvSpPr>
            <a:spLocks noGrp="1"/>
          </p:cNvSpPr>
          <p:nvPr>
            <p:ph idx="1"/>
          </p:nvPr>
        </p:nvSpPr>
        <p:spPr>
          <a:xfrm>
            <a:off x="115910" y="1384299"/>
            <a:ext cx="8399440" cy="4218012"/>
          </a:xfrm>
        </p:spPr>
        <p:txBody>
          <a:bodyPr>
            <a:normAutofit/>
          </a:bodyPr>
          <a:lstStyle/>
          <a:p>
            <a:r>
              <a:rPr lang="en-ZA" dirty="0"/>
              <a:t>iv. Will current service delivery assist the municipality in achieving its spatial transformation outcomes?</a:t>
            </a:r>
          </a:p>
          <a:p>
            <a:endParaRPr lang="en-ZA" dirty="0"/>
          </a:p>
          <a:p>
            <a:r>
              <a:rPr lang="en-ZA" dirty="0"/>
              <a:t>Should all sector department and government institution play their role in ensuring that the mandate enshrined in the constitutions are properly carried out and intergovernmental relations is improved, the municipality can achieve its spatial transformation agenda. e.g. provision of sufficient bulk water and sewer system </a:t>
            </a:r>
          </a:p>
          <a:p>
            <a:endParaRPr lang="en-ZA" dirty="0"/>
          </a:p>
        </p:txBody>
      </p:sp>
    </p:spTree>
    <p:extLst>
      <p:ext uri="{BB962C8B-B14F-4D97-AF65-F5344CB8AC3E}">
        <p14:creationId xmlns:p14="http://schemas.microsoft.com/office/powerpoint/2010/main" val="2307865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7" y="0"/>
            <a:ext cx="7886700" cy="968374"/>
          </a:xfrm>
        </p:spPr>
        <p:txBody>
          <a:bodyPr>
            <a:normAutofit fontScale="90000"/>
          </a:bodyPr>
          <a:lstStyle/>
          <a:p>
            <a:r>
              <a:rPr lang="en-ZA" sz="3100" b="1" dirty="0"/>
              <a:t>Spatial strategy to address your structural impediments Continues</a:t>
            </a:r>
            <a:r>
              <a:rPr lang="en-ZA" dirty="0"/>
              <a:t>……</a:t>
            </a:r>
          </a:p>
        </p:txBody>
      </p:sp>
      <p:sp>
        <p:nvSpPr>
          <p:cNvPr id="4" name="Content Placeholder 3"/>
          <p:cNvSpPr>
            <a:spLocks noGrp="1"/>
          </p:cNvSpPr>
          <p:nvPr>
            <p:ph idx="1"/>
          </p:nvPr>
        </p:nvSpPr>
        <p:spPr>
          <a:xfrm>
            <a:off x="628650" y="1333501"/>
            <a:ext cx="7886700" cy="4255930"/>
          </a:xfrm>
        </p:spPr>
        <p:txBody>
          <a:bodyPr>
            <a:normAutofit fontScale="92500"/>
          </a:bodyPr>
          <a:lstStyle/>
          <a:p>
            <a:r>
              <a:rPr lang="en-ZA" dirty="0"/>
              <a:t>v. Reflect a high level resource plan for your strategy;</a:t>
            </a:r>
          </a:p>
          <a:p>
            <a:r>
              <a:rPr lang="en-ZA" dirty="0"/>
              <a:t>Musina LM has partnered with </a:t>
            </a:r>
            <a:r>
              <a:rPr lang="en-ZA" dirty="0" err="1"/>
              <a:t>CoGHSTA</a:t>
            </a:r>
            <a:r>
              <a:rPr lang="en-ZA" dirty="0"/>
              <a:t>, Musina </a:t>
            </a:r>
            <a:r>
              <a:rPr lang="en-ZA" dirty="0" err="1"/>
              <a:t>Makhado</a:t>
            </a:r>
            <a:r>
              <a:rPr lang="en-ZA" dirty="0"/>
              <a:t> Special Economic Zone Soc. Ltd and other entities to achieve its structural transformation.</a:t>
            </a:r>
          </a:p>
          <a:p>
            <a:r>
              <a:rPr lang="en-ZA" dirty="0"/>
              <a:t>That way we are fully involve when others spheres of government and entities develop their strategy to ensures full alignment with the municipal vision and mission</a:t>
            </a:r>
          </a:p>
          <a:p>
            <a:r>
              <a:rPr lang="en-ZA" dirty="0"/>
              <a:t>The municipality also take advantage of grant funding available in different spheres of government </a:t>
            </a:r>
          </a:p>
          <a:p>
            <a:endParaRPr lang="en-ZA" dirty="0"/>
          </a:p>
        </p:txBody>
      </p:sp>
    </p:spTree>
    <p:extLst>
      <p:ext uri="{BB962C8B-B14F-4D97-AF65-F5344CB8AC3E}">
        <p14:creationId xmlns:p14="http://schemas.microsoft.com/office/powerpoint/2010/main" val="96080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790"/>
            <a:ext cx="7886700" cy="862883"/>
          </a:xfrm>
        </p:spPr>
        <p:txBody>
          <a:bodyPr>
            <a:normAutofit fontScale="90000"/>
          </a:bodyPr>
          <a:lstStyle/>
          <a:p>
            <a:r>
              <a:rPr lang="en-ZA" sz="3100" b="1" dirty="0"/>
              <a:t>Spatial strategy to address your structural impediments Continues</a:t>
            </a:r>
            <a:r>
              <a:rPr lang="en-ZA" dirty="0"/>
              <a:t>……</a:t>
            </a:r>
          </a:p>
        </p:txBody>
      </p:sp>
      <p:sp>
        <p:nvSpPr>
          <p:cNvPr id="4" name="Content Placeholder 3"/>
          <p:cNvSpPr>
            <a:spLocks noGrp="1"/>
          </p:cNvSpPr>
          <p:nvPr>
            <p:ph idx="1"/>
          </p:nvPr>
        </p:nvSpPr>
        <p:spPr>
          <a:xfrm>
            <a:off x="0" y="1442435"/>
            <a:ext cx="8873544" cy="4159876"/>
          </a:xfrm>
        </p:spPr>
        <p:txBody>
          <a:bodyPr>
            <a:normAutofit fontScale="62500" lnSpcReduction="20000"/>
          </a:bodyPr>
          <a:lstStyle/>
          <a:p>
            <a:r>
              <a:rPr lang="en-ZA" dirty="0"/>
              <a:t>vi. Reflect your key (external) partners and your (internal) transversal arrangements to enable this;</a:t>
            </a:r>
          </a:p>
          <a:p>
            <a:r>
              <a:rPr lang="en-ZA" dirty="0"/>
              <a:t>Municipal Infrastructure Support Agency (MISA) assist with provision of human resource capacity and financial support where possible</a:t>
            </a:r>
          </a:p>
          <a:p>
            <a:r>
              <a:rPr lang="en-ZA" dirty="0"/>
              <a:t>Limpopo Department of Transport provide student trainees and develop Local Integrated Transport Plan</a:t>
            </a:r>
          </a:p>
          <a:p>
            <a:r>
              <a:rPr lang="en-ZA" dirty="0"/>
              <a:t>Vhembe District Municipality assist with demarcation of stands in rural settlement</a:t>
            </a:r>
          </a:p>
          <a:p>
            <a:r>
              <a:rPr lang="en-ZA" dirty="0"/>
              <a:t>DBSA avail grant funding for infrastructure plans, township establishment and </a:t>
            </a:r>
            <a:r>
              <a:rPr lang="en-ZA" dirty="0" err="1"/>
              <a:t>etc</a:t>
            </a:r>
            <a:endParaRPr lang="en-ZA" dirty="0"/>
          </a:p>
          <a:p>
            <a:r>
              <a:rPr lang="en-ZA" dirty="0" err="1"/>
              <a:t>CoGHSTA</a:t>
            </a:r>
            <a:r>
              <a:rPr lang="en-ZA" dirty="0"/>
              <a:t> assist with infrastructure development and Township establishment</a:t>
            </a:r>
          </a:p>
          <a:p>
            <a:r>
              <a:rPr lang="en-ZA" dirty="0" err="1"/>
              <a:t>CoGHTA</a:t>
            </a:r>
            <a:endParaRPr lang="en-ZA" dirty="0"/>
          </a:p>
          <a:p>
            <a:r>
              <a:rPr lang="en-ZA" dirty="0"/>
              <a:t>Provincial Department of Public Works transfer of various pockets of land for development of public transport infrastructure</a:t>
            </a:r>
          </a:p>
          <a:p>
            <a:r>
              <a:rPr lang="en-ZA" dirty="0"/>
              <a:t>Department of Agriculture, Rural Development and Land Reform facilitate for the land </a:t>
            </a:r>
            <a:r>
              <a:rPr lang="en-ZA" dirty="0" err="1"/>
              <a:t>rease</a:t>
            </a:r>
            <a:r>
              <a:rPr lang="en-ZA" dirty="0"/>
              <a:t> programs to promote the spatial growth of the municipality</a:t>
            </a:r>
          </a:p>
          <a:p>
            <a:endParaRPr lang="en-ZA" dirty="0"/>
          </a:p>
        </p:txBody>
      </p:sp>
    </p:spTree>
    <p:extLst>
      <p:ext uri="{BB962C8B-B14F-4D97-AF65-F5344CB8AC3E}">
        <p14:creationId xmlns:p14="http://schemas.microsoft.com/office/powerpoint/2010/main" val="67252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55674"/>
          </a:xfrm>
        </p:spPr>
        <p:txBody>
          <a:bodyPr>
            <a:normAutofit/>
          </a:bodyPr>
          <a:lstStyle/>
          <a:p>
            <a:r>
              <a:rPr lang="en-ZA" sz="2800" b="1" dirty="0"/>
              <a:t>Spatial strategy to address your structural impediments Continues……</a:t>
            </a:r>
          </a:p>
        </p:txBody>
      </p:sp>
      <p:sp>
        <p:nvSpPr>
          <p:cNvPr id="4" name="Content Placeholder 3"/>
          <p:cNvSpPr>
            <a:spLocks noGrp="1"/>
          </p:cNvSpPr>
          <p:nvPr>
            <p:ph idx="1"/>
          </p:nvPr>
        </p:nvSpPr>
        <p:spPr>
          <a:xfrm>
            <a:off x="628650" y="1661375"/>
            <a:ext cx="7886700" cy="3606084"/>
          </a:xfrm>
        </p:spPr>
        <p:txBody>
          <a:bodyPr>
            <a:normAutofit fontScale="85000" lnSpcReduction="20000"/>
          </a:bodyPr>
          <a:lstStyle/>
          <a:p>
            <a:r>
              <a:rPr lang="en-ZA" dirty="0"/>
              <a:t>vii. Institutional focus for the next 3 years</a:t>
            </a:r>
          </a:p>
          <a:p>
            <a:r>
              <a:rPr lang="en-ZA" dirty="0"/>
              <a:t>The municipality has planned to do the following:</a:t>
            </a:r>
          </a:p>
          <a:p>
            <a:r>
              <a:rPr lang="en-ZA" dirty="0"/>
              <a:t> develop  commercial and residential township to improve their revenue base</a:t>
            </a:r>
          </a:p>
          <a:p>
            <a:r>
              <a:rPr lang="en-ZA" dirty="0"/>
              <a:t>Develop Urban renewal Plan/ Strategy to achieve long term development spatial vision and lure investment</a:t>
            </a:r>
          </a:p>
          <a:p>
            <a:r>
              <a:rPr lang="en-ZA" dirty="0"/>
              <a:t>Fully implement revenue enhancement strategy and </a:t>
            </a:r>
          </a:p>
          <a:p>
            <a:r>
              <a:rPr lang="en-ZA" dirty="0"/>
              <a:t>Forster good partnership with all sector department to ensure continuous assistance</a:t>
            </a:r>
          </a:p>
          <a:p>
            <a:r>
              <a:rPr lang="en-ZA" dirty="0"/>
              <a:t> </a:t>
            </a:r>
          </a:p>
          <a:p>
            <a:endParaRPr lang="en-ZA" dirty="0"/>
          </a:p>
        </p:txBody>
      </p:sp>
    </p:spTree>
    <p:extLst>
      <p:ext uri="{BB962C8B-B14F-4D97-AF65-F5344CB8AC3E}">
        <p14:creationId xmlns:p14="http://schemas.microsoft.com/office/powerpoint/2010/main" val="898300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34" y="855497"/>
            <a:ext cx="7886700" cy="2852737"/>
          </a:xfrm>
        </p:spPr>
        <p:txBody>
          <a:bodyPr>
            <a:normAutofit/>
          </a:bodyPr>
          <a:lstStyle/>
          <a:p>
            <a:pPr algn="ctr"/>
            <a:r>
              <a:rPr lang="en-US" sz="3200" dirty="0">
                <a:latin typeface="Arial Bold" pitchFamily="1" charset="0"/>
                <a:ea typeface="Osaka" pitchFamily="1" charset="-128"/>
              </a:rPr>
              <a:t>Financial Health</a:t>
            </a:r>
            <a:br>
              <a:rPr lang="en-US" sz="3200" dirty="0">
                <a:latin typeface="Arial Bold" pitchFamily="1" charset="0"/>
                <a:ea typeface="Osaka" pitchFamily="1" charset="-128"/>
              </a:rPr>
            </a:br>
            <a:r>
              <a:rPr lang="en-US" sz="3200" dirty="0">
                <a:latin typeface="Arial Bold" pitchFamily="1" charset="0"/>
                <a:ea typeface="Osaka" pitchFamily="1" charset="-128"/>
              </a:rPr>
              <a:t>Session 2: </a:t>
            </a:r>
            <a:br>
              <a:rPr lang="en-US" sz="3200" dirty="0">
                <a:latin typeface="Arial Bold" pitchFamily="1" charset="0"/>
                <a:ea typeface="Osaka" pitchFamily="1" charset="-128"/>
              </a:rPr>
            </a:br>
            <a:r>
              <a:rPr lang="en-US" sz="3200" dirty="0">
                <a:latin typeface="Arial Bold" pitchFamily="1" charset="0"/>
                <a:ea typeface="Osaka" pitchFamily="1" charset="-128"/>
              </a:rPr>
              <a:t>Financial Performance for the </a:t>
            </a:r>
            <a:r>
              <a:rPr lang="en-US" sz="3200" dirty="0" smtClean="0">
                <a:latin typeface="Arial Bold" pitchFamily="1" charset="0"/>
                <a:ea typeface="Osaka" pitchFamily="1" charset="-128"/>
              </a:rPr>
              <a:t>2021/22 </a:t>
            </a:r>
            <a:r>
              <a:rPr lang="en-US" sz="3200" dirty="0">
                <a:latin typeface="Arial Bold" pitchFamily="1" charset="0"/>
                <a:ea typeface="Osaka" pitchFamily="1" charset="-128"/>
              </a:rPr>
              <a:t>&amp; </a:t>
            </a:r>
            <a:r>
              <a:rPr lang="en-US" sz="3200" dirty="0" smtClean="0">
                <a:latin typeface="Arial Bold" pitchFamily="1" charset="0"/>
                <a:ea typeface="Osaka" pitchFamily="1" charset="-128"/>
              </a:rPr>
              <a:t>2022/23 </a:t>
            </a:r>
            <a:r>
              <a:rPr lang="en-US" sz="3200" dirty="0">
                <a:latin typeface="Arial Bold" pitchFamily="1" charset="0"/>
                <a:ea typeface="Osaka" pitchFamily="1" charset="-128"/>
              </a:rPr>
              <a:t>Financial Year</a:t>
            </a:r>
            <a:endParaRPr lang="en-ZA" sz="3200" dirty="0"/>
          </a:p>
        </p:txBody>
      </p:sp>
    </p:spTree>
    <p:extLst>
      <p:ext uri="{BB962C8B-B14F-4D97-AF65-F5344CB8AC3E}">
        <p14:creationId xmlns:p14="http://schemas.microsoft.com/office/powerpoint/2010/main" val="2583410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68" y="116632"/>
            <a:ext cx="9029732" cy="438004"/>
          </a:xfrm>
        </p:spPr>
        <p:txBody>
          <a:bodyPr/>
          <a:lstStyle/>
          <a:p>
            <a:r>
              <a:rPr lang="en-US" sz="2400" b="1" dirty="0"/>
              <a:t>Operating </a:t>
            </a:r>
            <a:r>
              <a:rPr lang="en-US" sz="2400" b="1" dirty="0" smtClean="0"/>
              <a:t>Revenue Performance </a:t>
            </a:r>
            <a:r>
              <a:rPr lang="en-US" sz="2400" b="1" dirty="0"/>
              <a:t>– </a:t>
            </a:r>
            <a:r>
              <a:rPr lang="en-US" sz="2400" b="1" dirty="0" smtClean="0"/>
              <a:t>2022/23</a:t>
            </a:r>
            <a:endParaRPr lang="en-US" sz="1500" b="1"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CDA1804-B4B0-45AF-9A18-03D598D7A91C}"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400" b="0" i="0" u="none" strike="noStrike" kern="1200" cap="none" spc="0" normalizeH="0" baseline="0" noProof="0">
              <a:ln>
                <a:noFill/>
              </a:ln>
              <a:solidFill>
                <a:srgbClr val="000000"/>
              </a:solidFill>
              <a:effectLst/>
              <a:uLnTx/>
              <a:uFillTx/>
              <a:latin typeface="Arial Bold Italic" pitchFamily="1" charset="0"/>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019003053"/>
              </p:ext>
            </p:extLst>
          </p:nvPr>
        </p:nvGraphicFramePr>
        <p:xfrm>
          <a:off x="-1" y="554636"/>
          <a:ext cx="8995038" cy="4931770"/>
        </p:xfrm>
        <a:graphic>
          <a:graphicData uri="http://schemas.openxmlformats.org/drawingml/2006/table">
            <a:tbl>
              <a:tblPr>
                <a:tableStyleId>{5C22544A-7EE6-4342-B048-85BDC9FD1C3A}</a:tableStyleId>
              </a:tblPr>
              <a:tblGrid>
                <a:gridCol w="2432258"/>
                <a:gridCol w="345409"/>
                <a:gridCol w="690819"/>
                <a:gridCol w="690819"/>
                <a:gridCol w="690819"/>
                <a:gridCol w="690819"/>
                <a:gridCol w="690819"/>
                <a:gridCol w="690819"/>
                <a:gridCol w="690819"/>
                <a:gridCol w="690819"/>
                <a:gridCol w="690819"/>
              </a:tblGrid>
              <a:tr h="245974">
                <a:tc gridSpan="11">
                  <a:txBody>
                    <a:bodyPr/>
                    <a:lstStyle/>
                    <a:p>
                      <a:pPr algn="l" fontAlgn="b"/>
                      <a:r>
                        <a:rPr lang="en-ZA" sz="1000" u="none" strike="noStrike" dirty="0">
                          <a:effectLst/>
                        </a:rPr>
                        <a:t>LIM341 </a:t>
                      </a:r>
                      <a:r>
                        <a:rPr lang="en-ZA" sz="1000" u="none" strike="noStrike" dirty="0" err="1">
                          <a:effectLst/>
                        </a:rPr>
                        <a:t>Musina</a:t>
                      </a:r>
                      <a:r>
                        <a:rPr lang="en-ZA" sz="1000" u="none" strike="noStrike" dirty="0">
                          <a:effectLst/>
                        </a:rPr>
                        <a:t> - Table C4 Monthly Budget Statement - Financial Performance (revenue and expenditure) - M06</a:t>
                      </a:r>
                      <a:endParaRPr lang="en-ZA" sz="1000" b="1" i="0" u="none" strike="noStrike" dirty="0">
                        <a:solidFill>
                          <a:srgbClr val="000000"/>
                        </a:solidFill>
                        <a:effectLst/>
                        <a:latin typeface="Arial Narrow" panose="020B0606020202030204" pitchFamily="34" charset="0"/>
                      </a:endParaRPr>
                    </a:p>
                  </a:txBody>
                  <a:tcPr marL="9464" marR="9464" marT="9464"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5974">
                <a:tc rowSpan="2">
                  <a:txBody>
                    <a:bodyPr/>
                    <a:lstStyle/>
                    <a:p>
                      <a:pPr algn="ctr" fontAlgn="ctr"/>
                      <a:r>
                        <a:rPr lang="en-ZA" sz="1000"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64" marR="9464" marT="9464" marB="0" anchor="ctr"/>
                </a:tc>
                <a:tc rowSpan="2">
                  <a:txBody>
                    <a:bodyPr/>
                    <a:lstStyle/>
                    <a:p>
                      <a:pPr algn="ctr" fontAlgn="ctr"/>
                      <a:r>
                        <a:rPr lang="en-ZA" sz="1000" u="none" strike="noStrike" dirty="0">
                          <a:effectLst/>
                        </a:rPr>
                        <a:t>Ref</a:t>
                      </a:r>
                      <a:endParaRPr lang="en-ZA" sz="1000" b="1" i="0" u="none" strike="noStrike" dirty="0">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2021/22</a:t>
                      </a:r>
                      <a:endParaRPr lang="en-ZA" sz="1000" b="1" i="0" u="none" strike="noStrike">
                        <a:solidFill>
                          <a:srgbClr val="000000"/>
                        </a:solidFill>
                        <a:effectLst/>
                        <a:latin typeface="Arial Narrow" panose="020B0606020202030204" pitchFamily="34" charset="0"/>
                      </a:endParaRPr>
                    </a:p>
                  </a:txBody>
                  <a:tcPr marL="9464" marR="9464" marT="9464" marB="0" anchor="ctr"/>
                </a:tc>
                <a:tc gridSpan="8">
                  <a:txBody>
                    <a:bodyPr/>
                    <a:lstStyle/>
                    <a:p>
                      <a:pPr algn="ctr" fontAlgn="ctr"/>
                      <a:r>
                        <a:rPr lang="en-ZA" sz="1000" u="none" strike="noStrike">
                          <a:effectLst/>
                        </a:rPr>
                        <a:t>Budget Year 2022/23</a:t>
                      </a:r>
                      <a:endParaRPr lang="en-ZA" sz="1000" b="1" i="0" u="none" strike="noStrike">
                        <a:solidFill>
                          <a:srgbClr val="000000"/>
                        </a:solidFill>
                        <a:effectLst/>
                        <a:latin typeface="Arial Narrow" panose="020B0606020202030204" pitchFamily="34" charset="0"/>
                      </a:endParaRPr>
                    </a:p>
                  </a:txBody>
                  <a:tcPr marL="9464" marR="9464" marT="9464"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18153">
                <a:tc vMerge="1">
                  <a:txBody>
                    <a:bodyPr/>
                    <a:lstStyle/>
                    <a:p>
                      <a:endParaRPr lang="en-ZA"/>
                    </a:p>
                  </a:txBody>
                  <a:tcPr/>
                </a:tc>
                <a:tc vMerge="1">
                  <a:txBody>
                    <a:bodyPr/>
                    <a:lstStyle/>
                    <a:p>
                      <a:endParaRPr lang="en-ZA"/>
                    </a:p>
                  </a:txBody>
                  <a:tcPr/>
                </a:tc>
                <a:tc>
                  <a:txBody>
                    <a:bodyPr/>
                    <a:lstStyle/>
                    <a:p>
                      <a:pPr algn="ctr" fontAlgn="ctr"/>
                      <a:r>
                        <a:rPr lang="en-ZA" sz="1000" u="none" strike="noStrike" dirty="0">
                          <a:effectLst/>
                        </a:rPr>
                        <a:t>Audited Outcome</a:t>
                      </a:r>
                      <a:endParaRPr lang="en-ZA" sz="1000" b="1" i="0" u="none" strike="noStrike" dirty="0">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Original Budget</a:t>
                      </a:r>
                      <a:endParaRPr lang="en-ZA" sz="1000" b="1"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Adjusted Budget</a:t>
                      </a:r>
                      <a:endParaRPr lang="en-ZA" sz="1000" b="1"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monthly Actuals</a:t>
                      </a:r>
                      <a:endParaRPr lang="en-ZA" sz="1000" b="1"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YearTD actual</a:t>
                      </a:r>
                      <a:endParaRPr lang="en-ZA" sz="1000" b="1"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YearTD budget</a:t>
                      </a:r>
                      <a:endParaRPr lang="en-ZA" sz="1000" b="1"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YTD variance</a:t>
                      </a:r>
                      <a:endParaRPr lang="en-ZA" sz="1000" b="1"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YTD variance</a:t>
                      </a:r>
                      <a:endParaRPr lang="en-ZA" sz="1000" b="1"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Full Year Forecast</a:t>
                      </a:r>
                      <a:endParaRPr lang="en-ZA" sz="1000" b="1" i="0" u="none" strike="noStrike">
                        <a:solidFill>
                          <a:srgbClr val="000000"/>
                        </a:solidFill>
                        <a:effectLst/>
                        <a:latin typeface="Arial Narrow" panose="020B0606020202030204" pitchFamily="34" charset="0"/>
                      </a:endParaRPr>
                    </a:p>
                  </a:txBody>
                  <a:tcPr marL="9464" marR="9464" marT="9464" marB="0" anchor="ctr"/>
                </a:tc>
              </a:tr>
              <a:tr h="245974">
                <a:tc>
                  <a:txBody>
                    <a:bodyPr/>
                    <a:lstStyle/>
                    <a:p>
                      <a:pPr algn="l" fontAlgn="ctr"/>
                      <a:r>
                        <a:rPr lang="en-ZA" sz="1000" u="none" strike="noStrike">
                          <a:effectLst/>
                        </a:rPr>
                        <a:t>R thousands</a:t>
                      </a:r>
                      <a:endParaRPr lang="en-ZA" sz="1000" b="1"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ctr"/>
                      <a:r>
                        <a:rPr lang="en-ZA" sz="1000" u="none" strike="noStrike" dirty="0">
                          <a:effectLst/>
                        </a:rPr>
                        <a:t> </a:t>
                      </a:r>
                      <a:endParaRPr lang="en-ZA" sz="1000" b="0" i="0" u="none" strike="noStrike" dirty="0">
                        <a:solidFill>
                          <a:srgbClr val="000000"/>
                        </a:solidFill>
                        <a:effectLst/>
                        <a:latin typeface="Arial Narrow" panose="020B0606020202030204" pitchFamily="34" charset="0"/>
                      </a:endParaRPr>
                    </a:p>
                  </a:txBody>
                  <a:tcPr marL="9464" marR="9464" marT="9464" marB="0" anchor="ctr"/>
                </a:tc>
                <a:tc>
                  <a:txBody>
                    <a:bodyPr/>
                    <a:lstStyle/>
                    <a:p>
                      <a:pPr algn="l" fontAlgn="b"/>
                      <a:r>
                        <a:rPr lang="en-ZA" sz="1000" u="none" strike="noStrike" dirty="0">
                          <a:effectLst/>
                        </a:rPr>
                        <a:t>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ctr"/>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a:t>
                      </a:r>
                      <a:endParaRPr lang="en-ZA" sz="1000" b="1" i="0" u="none" strike="noStrike">
                        <a:solidFill>
                          <a:srgbClr val="000000"/>
                        </a:solidFill>
                        <a:effectLst/>
                        <a:latin typeface="Arial Narrow" panose="020B0606020202030204" pitchFamily="34" charset="0"/>
                      </a:endParaRPr>
                    </a:p>
                  </a:txBody>
                  <a:tcPr marL="9464" marR="9464" marT="9464" marB="0" anchor="ctr"/>
                </a:tc>
                <a:tc>
                  <a:txBody>
                    <a:bodyPr/>
                    <a:lstStyle/>
                    <a:p>
                      <a:pPr algn="ctr" fontAlgn="ctr"/>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ctr"/>
                </a:tc>
              </a:tr>
              <a:tr h="196779">
                <a:tc>
                  <a:txBody>
                    <a:bodyPr/>
                    <a:lstStyle/>
                    <a:p>
                      <a:pPr algn="l" fontAlgn="b"/>
                      <a:r>
                        <a:rPr lang="en-ZA" sz="1000" u="sng" strike="noStrike">
                          <a:effectLst/>
                        </a:rPr>
                        <a:t>Revenue By Source</a:t>
                      </a:r>
                      <a:endParaRPr lang="en-ZA" sz="1000" b="1" i="0" u="sng"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1"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1"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1"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1"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1"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1"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1"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1"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Property rates</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25 661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25 814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25 814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1 799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13 229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12 907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322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2%</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25 814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Service charges - electricity revenue</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152 800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162 728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162 728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10 554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66 752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81 364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(14 612)</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-18%</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162 728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Service charges - water revenue</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Service charges - sanitation revenue</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Service charges - refuse revenue</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14 368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14 844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14 844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1 543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7 323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7 422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(99)</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-1%</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14 844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Rental of facilities and equipment</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16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558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558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5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279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(274)</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-98%</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558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Interest earned - external investments</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Interest earned - outstanding debtors</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5 499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2 966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2 966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677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12 048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1 483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10 565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712%</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2 966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Dividends received</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469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527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527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264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(264)</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-100%</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527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Fines, penalties and forfeits</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5 147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3 870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3 870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281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1 088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1 935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(847)</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-44%</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3 870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Licences and permits</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3 112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2 436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2 436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16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207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1 218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(1 011)</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-83%</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2 436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Agency services</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Transfers and subsidies</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176 378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199 191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199 191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64 342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131 849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99 596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32 254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32%</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199 191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Other revenue</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9 036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38 108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38 108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2 534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47 703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19 054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28 649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150%</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38 108 </a:t>
                      </a:r>
                      <a:endParaRPr lang="en-ZA" sz="1000" b="0" i="0" u="none" strike="noStrike">
                        <a:solidFill>
                          <a:srgbClr val="000000"/>
                        </a:solidFill>
                        <a:effectLst/>
                        <a:latin typeface="Arial Narrow" panose="020B0606020202030204" pitchFamily="34" charset="0"/>
                      </a:endParaRPr>
                    </a:p>
                  </a:txBody>
                  <a:tcPr marL="9464" marR="9464" marT="9464" marB="0" anchor="b"/>
                </a:tc>
              </a:tr>
              <a:tr h="196779">
                <a:tc>
                  <a:txBody>
                    <a:bodyPr/>
                    <a:lstStyle/>
                    <a:p>
                      <a:pPr algn="l" fontAlgn="b"/>
                      <a:r>
                        <a:rPr lang="en-ZA" sz="1000" u="none" strike="noStrike">
                          <a:effectLst/>
                        </a:rPr>
                        <a:t>Gains</a:t>
                      </a:r>
                      <a:endParaRPr lang="en-ZA" sz="1000" b="0" i="0" u="none" strike="noStrike">
                        <a:solidFill>
                          <a:srgbClr val="000000"/>
                        </a:solidFill>
                        <a:effectLst/>
                        <a:latin typeface="Arial Narrow" panose="020B0606020202030204" pitchFamily="34" charset="0"/>
                      </a:endParaRPr>
                    </a:p>
                  </a:txBody>
                  <a:tcPr marL="85176"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(4 190)</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dirty="0">
                          <a:effectLst/>
                        </a:rPr>
                        <a:t> - </a:t>
                      </a:r>
                      <a:endParaRPr lang="en-ZA" sz="1000" b="0" i="0" u="none" strike="noStrike" dirty="0">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b"/>
                      <a:r>
                        <a:rPr lang="en-ZA" sz="1000" u="none" strike="noStrike">
                          <a:effectLst/>
                        </a:rPr>
                        <a:t>                –  </a:t>
                      </a:r>
                      <a:endParaRPr lang="en-ZA" sz="1000" b="0" i="0" u="none" strike="noStrike">
                        <a:solidFill>
                          <a:srgbClr val="000000"/>
                        </a:solidFill>
                        <a:effectLst/>
                        <a:latin typeface="Arial Narrow" panose="020B0606020202030204" pitchFamily="34" charset="0"/>
                      </a:endParaRPr>
                    </a:p>
                  </a:txBody>
                  <a:tcPr marL="9464" marR="9464" marT="9464" marB="0" anchor="b"/>
                </a:tc>
              </a:tr>
              <a:tr h="430452">
                <a:tc>
                  <a:txBody>
                    <a:bodyPr/>
                    <a:lstStyle/>
                    <a:p>
                      <a:pPr algn="l" fontAlgn="b"/>
                      <a:r>
                        <a:rPr lang="en-ZA" sz="1000" u="none" strike="noStrike">
                          <a:effectLst/>
                        </a:rPr>
                        <a:t>Total Revenue (excluding capital transfers and contributions)</a:t>
                      </a:r>
                      <a:endParaRPr lang="en-ZA" sz="1000" b="1" i="0" u="none" strike="noStrike">
                        <a:solidFill>
                          <a:srgbClr val="000000"/>
                        </a:solidFill>
                        <a:effectLst/>
                        <a:latin typeface="Arial Narrow" panose="020B0606020202030204" pitchFamily="34" charset="0"/>
                      </a:endParaRPr>
                    </a:p>
                  </a:txBody>
                  <a:tcPr marL="9464" marR="9464" marT="9464" marB="0" anchor="b"/>
                </a:tc>
                <a:tc>
                  <a:txBody>
                    <a:bodyPr/>
                    <a:lstStyle/>
                    <a:p>
                      <a:pPr algn="ctr" fontAlgn="b"/>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464" marR="9464" marT="9464" marB="0" anchor="b"/>
                </a:tc>
                <a:tc>
                  <a:txBody>
                    <a:bodyPr/>
                    <a:lstStyle/>
                    <a:p>
                      <a:pPr algn="l" fontAlgn="t"/>
                      <a:r>
                        <a:rPr lang="en-ZA" sz="1000" u="none" strike="noStrike">
                          <a:effectLst/>
                        </a:rPr>
                        <a:t>       388 298 </a:t>
                      </a:r>
                      <a:endParaRPr lang="en-ZA" sz="1000" b="1" i="0" u="none" strike="noStrike">
                        <a:solidFill>
                          <a:srgbClr val="000000"/>
                        </a:solidFill>
                        <a:effectLst/>
                        <a:latin typeface="Arial Narrow" panose="020B0606020202030204" pitchFamily="34" charset="0"/>
                      </a:endParaRPr>
                    </a:p>
                  </a:txBody>
                  <a:tcPr marL="9464" marR="9464" marT="9464" marB="0"/>
                </a:tc>
                <a:tc>
                  <a:txBody>
                    <a:bodyPr/>
                    <a:lstStyle/>
                    <a:p>
                      <a:pPr algn="l" fontAlgn="t"/>
                      <a:r>
                        <a:rPr lang="en-ZA" sz="1000" u="none" strike="noStrike" dirty="0">
                          <a:effectLst/>
                        </a:rPr>
                        <a:t>       451 042 </a:t>
                      </a:r>
                      <a:endParaRPr lang="en-ZA" sz="1000" b="1" i="0" u="none" strike="noStrike" dirty="0">
                        <a:solidFill>
                          <a:srgbClr val="000000"/>
                        </a:solidFill>
                        <a:effectLst/>
                        <a:latin typeface="Arial Narrow" panose="020B0606020202030204" pitchFamily="34" charset="0"/>
                      </a:endParaRPr>
                    </a:p>
                  </a:txBody>
                  <a:tcPr marL="9464" marR="9464" marT="9464" marB="0"/>
                </a:tc>
                <a:tc>
                  <a:txBody>
                    <a:bodyPr/>
                    <a:lstStyle/>
                    <a:p>
                      <a:pPr algn="l" fontAlgn="t"/>
                      <a:r>
                        <a:rPr lang="en-ZA" sz="1000" u="none" strike="noStrike" dirty="0">
                          <a:effectLst/>
                        </a:rPr>
                        <a:t>       451 042 </a:t>
                      </a:r>
                      <a:endParaRPr lang="en-ZA" sz="1000" b="1" i="0" u="none" strike="noStrike" dirty="0">
                        <a:solidFill>
                          <a:srgbClr val="000000"/>
                        </a:solidFill>
                        <a:effectLst/>
                        <a:latin typeface="Arial Narrow" panose="020B0606020202030204" pitchFamily="34" charset="0"/>
                      </a:endParaRPr>
                    </a:p>
                  </a:txBody>
                  <a:tcPr marL="9464" marR="9464" marT="9464" marB="0"/>
                </a:tc>
                <a:tc>
                  <a:txBody>
                    <a:bodyPr/>
                    <a:lstStyle/>
                    <a:p>
                      <a:pPr algn="l" fontAlgn="t"/>
                      <a:r>
                        <a:rPr lang="en-ZA" sz="1000" u="none" strike="noStrike" dirty="0">
                          <a:effectLst/>
                        </a:rPr>
                        <a:t>         81 747 </a:t>
                      </a:r>
                      <a:endParaRPr lang="en-ZA" sz="1000" b="1" i="0" u="none" strike="noStrike" dirty="0">
                        <a:solidFill>
                          <a:srgbClr val="000000"/>
                        </a:solidFill>
                        <a:effectLst/>
                        <a:latin typeface="Arial Narrow" panose="020B0606020202030204" pitchFamily="34" charset="0"/>
                      </a:endParaRPr>
                    </a:p>
                  </a:txBody>
                  <a:tcPr marL="9464" marR="9464" marT="9464" marB="0"/>
                </a:tc>
                <a:tc>
                  <a:txBody>
                    <a:bodyPr/>
                    <a:lstStyle/>
                    <a:p>
                      <a:pPr algn="l" fontAlgn="t"/>
                      <a:r>
                        <a:rPr lang="en-ZA" sz="1000" u="none" strike="noStrike" dirty="0">
                          <a:effectLst/>
                        </a:rPr>
                        <a:t>       280 204 </a:t>
                      </a:r>
                      <a:endParaRPr lang="en-ZA" sz="1000" b="1" i="0" u="none" strike="noStrike" dirty="0">
                        <a:solidFill>
                          <a:srgbClr val="000000"/>
                        </a:solidFill>
                        <a:effectLst/>
                        <a:latin typeface="Arial Narrow" panose="020B0606020202030204" pitchFamily="34" charset="0"/>
                      </a:endParaRPr>
                    </a:p>
                  </a:txBody>
                  <a:tcPr marL="9464" marR="9464" marT="9464" marB="0"/>
                </a:tc>
                <a:tc>
                  <a:txBody>
                    <a:bodyPr/>
                    <a:lstStyle/>
                    <a:p>
                      <a:pPr algn="l" fontAlgn="t"/>
                      <a:r>
                        <a:rPr lang="en-ZA" sz="1000" u="none" strike="noStrike" dirty="0">
                          <a:effectLst/>
                        </a:rPr>
                        <a:t>       225 521 </a:t>
                      </a:r>
                      <a:endParaRPr lang="en-ZA" sz="1000" b="1" i="0" u="none" strike="noStrike" dirty="0">
                        <a:solidFill>
                          <a:srgbClr val="000000"/>
                        </a:solidFill>
                        <a:effectLst/>
                        <a:latin typeface="Arial Narrow" panose="020B0606020202030204" pitchFamily="34" charset="0"/>
                      </a:endParaRPr>
                    </a:p>
                  </a:txBody>
                  <a:tcPr marL="9464" marR="9464" marT="9464" marB="0"/>
                </a:tc>
                <a:tc>
                  <a:txBody>
                    <a:bodyPr/>
                    <a:lstStyle/>
                    <a:p>
                      <a:pPr algn="l" fontAlgn="t"/>
                      <a:r>
                        <a:rPr lang="en-ZA" sz="1000" u="none" strike="noStrike" dirty="0">
                          <a:effectLst/>
                        </a:rPr>
                        <a:t>         54 683 </a:t>
                      </a:r>
                      <a:endParaRPr lang="en-ZA" sz="1000" b="1" i="0" u="none" strike="noStrike" dirty="0">
                        <a:solidFill>
                          <a:srgbClr val="000000"/>
                        </a:solidFill>
                        <a:effectLst/>
                        <a:latin typeface="Arial Narrow" panose="020B0606020202030204" pitchFamily="34" charset="0"/>
                      </a:endParaRPr>
                    </a:p>
                  </a:txBody>
                  <a:tcPr marL="9464" marR="9464" marT="9464" marB="0"/>
                </a:tc>
                <a:tc>
                  <a:txBody>
                    <a:bodyPr/>
                    <a:lstStyle/>
                    <a:p>
                      <a:pPr algn="ctr" fontAlgn="t"/>
                      <a:r>
                        <a:rPr lang="en-ZA" sz="1000" u="none" strike="noStrike" dirty="0">
                          <a:effectLst/>
                        </a:rPr>
                        <a:t>24%</a:t>
                      </a:r>
                      <a:endParaRPr lang="en-ZA" sz="1000" b="1" i="0" u="none" strike="noStrike" dirty="0">
                        <a:solidFill>
                          <a:srgbClr val="000000"/>
                        </a:solidFill>
                        <a:effectLst/>
                        <a:latin typeface="Arial Narrow" panose="020B0606020202030204" pitchFamily="34" charset="0"/>
                      </a:endParaRPr>
                    </a:p>
                  </a:txBody>
                  <a:tcPr marL="9464" marR="9464" marT="9464" marB="0"/>
                </a:tc>
                <a:tc>
                  <a:txBody>
                    <a:bodyPr/>
                    <a:lstStyle/>
                    <a:p>
                      <a:pPr algn="l" fontAlgn="t"/>
                      <a:r>
                        <a:rPr lang="en-ZA" sz="1000" u="none" strike="noStrike" dirty="0">
                          <a:effectLst/>
                        </a:rPr>
                        <a:t>       451 042 </a:t>
                      </a:r>
                      <a:endParaRPr lang="en-ZA" sz="1000" b="1" i="0" u="none" strike="noStrike" dirty="0">
                        <a:solidFill>
                          <a:srgbClr val="000000"/>
                        </a:solidFill>
                        <a:effectLst/>
                        <a:latin typeface="Arial Narrow" panose="020B0606020202030204" pitchFamily="34" charset="0"/>
                      </a:endParaRPr>
                    </a:p>
                  </a:txBody>
                  <a:tcPr marL="9464" marR="9464" marT="9464" marB="0"/>
                </a:tc>
              </a:tr>
            </a:tbl>
          </a:graphicData>
        </a:graphic>
      </p:graphicFrame>
    </p:spTree>
    <p:extLst>
      <p:ext uri="{BB962C8B-B14F-4D97-AF65-F5344CB8AC3E}">
        <p14:creationId xmlns:p14="http://schemas.microsoft.com/office/powerpoint/2010/main" val="2248357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68" y="116632"/>
            <a:ext cx="9029732" cy="838200"/>
          </a:xfrm>
        </p:spPr>
        <p:txBody>
          <a:bodyPr/>
          <a:lstStyle/>
          <a:p>
            <a:r>
              <a:rPr lang="en-US" sz="2400" b="1" dirty="0"/>
              <a:t>Operating Expenditure Performance – </a:t>
            </a:r>
            <a:r>
              <a:rPr lang="en-US" sz="2400" b="1" dirty="0" smtClean="0"/>
              <a:t>2022/23</a:t>
            </a:r>
            <a:endParaRPr lang="en-US" sz="1500" b="1"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CDA1804-B4B0-45AF-9A18-03D598D7A91C}"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400" b="0" i="0" u="none" strike="noStrike" kern="1200" cap="none" spc="0" normalizeH="0" baseline="0" noProof="0">
              <a:ln>
                <a:noFill/>
              </a:ln>
              <a:solidFill>
                <a:srgbClr val="000000"/>
              </a:solidFill>
              <a:effectLst/>
              <a:uLnTx/>
              <a:uFillTx/>
              <a:latin typeface="Arial Bold Italic" pitchFamily="1" charset="0"/>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268260820"/>
              </p:ext>
            </p:extLst>
          </p:nvPr>
        </p:nvGraphicFramePr>
        <p:xfrm>
          <a:off x="-4" y="954839"/>
          <a:ext cx="9039076" cy="4337477"/>
        </p:xfrm>
        <a:graphic>
          <a:graphicData uri="http://schemas.openxmlformats.org/drawingml/2006/table">
            <a:tbl>
              <a:tblPr>
                <a:tableStyleId>{5C22544A-7EE6-4342-B048-85BDC9FD1C3A}</a:tableStyleId>
              </a:tblPr>
              <a:tblGrid>
                <a:gridCol w="1812479"/>
                <a:gridCol w="323579"/>
                <a:gridCol w="767002"/>
                <a:gridCol w="767002"/>
                <a:gridCol w="767002"/>
                <a:gridCol w="767002"/>
                <a:gridCol w="767002"/>
                <a:gridCol w="767002"/>
                <a:gridCol w="767002"/>
                <a:gridCol w="767002"/>
                <a:gridCol w="767002"/>
              </a:tblGrid>
              <a:tr h="239082">
                <a:tc gridSpan="11">
                  <a:txBody>
                    <a:bodyPr/>
                    <a:lstStyle/>
                    <a:p>
                      <a:pPr algn="l" fontAlgn="b"/>
                      <a:r>
                        <a:rPr lang="en-ZA" sz="1100" u="none" strike="noStrike" dirty="0">
                          <a:effectLst/>
                        </a:rPr>
                        <a:t>LIM341 </a:t>
                      </a:r>
                      <a:r>
                        <a:rPr lang="en-ZA" sz="1100" u="none" strike="noStrike" dirty="0" err="1">
                          <a:effectLst/>
                        </a:rPr>
                        <a:t>Musina</a:t>
                      </a:r>
                      <a:r>
                        <a:rPr lang="en-ZA" sz="1100" u="none" strike="noStrike" dirty="0">
                          <a:effectLst/>
                        </a:rPr>
                        <a:t> - Table C4 Monthly Budget Statement - Financial Performance (revenue and expenditure) - M06</a:t>
                      </a:r>
                      <a:endParaRPr lang="en-ZA" sz="1100" b="1" i="0" u="none" strike="noStrike" dirty="0">
                        <a:solidFill>
                          <a:srgbClr val="000000"/>
                        </a:solidFill>
                        <a:effectLst/>
                        <a:latin typeface="Arial Narrow" panose="020B0606020202030204" pitchFamily="34" charset="0"/>
                      </a:endParaRPr>
                    </a:p>
                  </a:txBody>
                  <a:tcPr marL="9525" marR="9525" marT="9525"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9082">
                <a:tc rowSpan="2">
                  <a:txBody>
                    <a:bodyPr/>
                    <a:lstStyle/>
                    <a:p>
                      <a:pPr algn="ctr" fontAlgn="ctr"/>
                      <a:r>
                        <a:rPr lang="en-ZA" sz="1100" u="none" strike="noStrike" dirty="0">
                          <a:effectLst/>
                        </a:rPr>
                        <a:t> </a:t>
                      </a:r>
                      <a:endParaRPr lang="en-ZA" sz="1100" b="1" i="0" u="none" strike="noStrike" dirty="0">
                        <a:solidFill>
                          <a:srgbClr val="000000"/>
                        </a:solidFill>
                        <a:effectLst/>
                        <a:latin typeface="Arial Narrow" panose="020B0606020202030204" pitchFamily="34" charset="0"/>
                      </a:endParaRPr>
                    </a:p>
                  </a:txBody>
                  <a:tcPr marL="9525" marR="9525" marT="9525" marB="0" anchor="ctr"/>
                </a:tc>
                <a:tc rowSpan="2">
                  <a:txBody>
                    <a:bodyPr/>
                    <a:lstStyle/>
                    <a:p>
                      <a:pPr algn="ctr" fontAlgn="ctr"/>
                      <a:r>
                        <a:rPr lang="en-ZA" sz="1100" u="none" strike="noStrike">
                          <a:effectLst/>
                        </a:rPr>
                        <a:t>Ref</a:t>
                      </a:r>
                      <a:endParaRPr lang="en-ZA" sz="11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2021/22</a:t>
                      </a:r>
                      <a:endParaRPr lang="en-ZA" sz="1100" b="1" i="0" u="none" strike="noStrike">
                        <a:solidFill>
                          <a:srgbClr val="000000"/>
                        </a:solidFill>
                        <a:effectLst/>
                        <a:latin typeface="Arial Narrow" panose="020B0606020202030204" pitchFamily="34" charset="0"/>
                      </a:endParaRPr>
                    </a:p>
                  </a:txBody>
                  <a:tcPr marL="9525" marR="9525" marT="9525" marB="0" anchor="ctr"/>
                </a:tc>
                <a:tc gridSpan="8">
                  <a:txBody>
                    <a:bodyPr/>
                    <a:lstStyle/>
                    <a:p>
                      <a:pPr algn="ctr" fontAlgn="ctr"/>
                      <a:r>
                        <a:rPr lang="en-ZA" sz="1100" u="none" strike="noStrike">
                          <a:effectLst/>
                        </a:rPr>
                        <a:t>Budget Year 2021/22</a:t>
                      </a:r>
                      <a:endParaRPr lang="en-ZA" sz="1100" b="1" i="0" u="none" strike="noStrike">
                        <a:solidFill>
                          <a:srgbClr val="000000"/>
                        </a:solidFill>
                        <a:effectLst/>
                        <a:latin typeface="Arial Narrow" panose="020B0606020202030204" pitchFamily="34" charset="0"/>
                      </a:endParaRPr>
                    </a:p>
                  </a:txBody>
                  <a:tcPr marL="9525" marR="9525" marT="9525"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06442">
                <a:tc vMerge="1">
                  <a:txBody>
                    <a:bodyPr/>
                    <a:lstStyle/>
                    <a:p>
                      <a:endParaRPr lang="en-ZA"/>
                    </a:p>
                  </a:txBody>
                  <a:tcPr/>
                </a:tc>
                <a:tc vMerge="1">
                  <a:txBody>
                    <a:bodyPr/>
                    <a:lstStyle/>
                    <a:p>
                      <a:endParaRPr lang="en-ZA"/>
                    </a:p>
                  </a:txBody>
                  <a:tcPr/>
                </a:tc>
                <a:tc>
                  <a:txBody>
                    <a:bodyPr/>
                    <a:lstStyle/>
                    <a:p>
                      <a:pPr algn="ctr" fontAlgn="ctr"/>
                      <a:r>
                        <a:rPr lang="en-ZA" sz="1100" u="none" strike="noStrike">
                          <a:effectLst/>
                        </a:rPr>
                        <a:t>Audited Outcome</a:t>
                      </a:r>
                      <a:endParaRPr lang="en-ZA" sz="11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Original Budget</a:t>
                      </a:r>
                      <a:endParaRPr lang="en-ZA" sz="11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Adjusted Budget</a:t>
                      </a:r>
                      <a:endParaRPr lang="en-ZA" sz="11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Mothly Actuals</a:t>
                      </a:r>
                      <a:endParaRPr lang="en-ZA" sz="11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YearTD actual</a:t>
                      </a:r>
                      <a:endParaRPr lang="en-ZA" sz="11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YearTD budget</a:t>
                      </a:r>
                      <a:endParaRPr lang="en-ZA" sz="11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YTD variance</a:t>
                      </a:r>
                      <a:endParaRPr lang="en-ZA" sz="11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YTD variance</a:t>
                      </a:r>
                      <a:endParaRPr lang="en-ZA" sz="11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Full Year Forecast</a:t>
                      </a:r>
                      <a:endParaRPr lang="en-ZA" sz="1100" b="1" i="0" u="none" strike="noStrike">
                        <a:solidFill>
                          <a:srgbClr val="000000"/>
                        </a:solidFill>
                        <a:effectLst/>
                        <a:latin typeface="Arial Narrow" panose="020B0606020202030204" pitchFamily="34" charset="0"/>
                      </a:endParaRPr>
                    </a:p>
                  </a:txBody>
                  <a:tcPr marL="9525" marR="9525" marT="9525" marB="0" anchor="ctr"/>
                </a:tc>
              </a:tr>
              <a:tr h="239082">
                <a:tc>
                  <a:txBody>
                    <a:bodyPr/>
                    <a:lstStyle/>
                    <a:p>
                      <a:pPr algn="l" fontAlgn="ctr"/>
                      <a:r>
                        <a:rPr lang="en-ZA" sz="1100" u="none" strike="noStrike" dirty="0">
                          <a:effectLst/>
                        </a:rPr>
                        <a:t>R thousands</a:t>
                      </a:r>
                      <a:endParaRPr lang="en-ZA" sz="11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ctr"/>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ctr"/>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a:t>
                      </a:r>
                      <a:endParaRPr lang="en-ZA" sz="11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ctr"/>
                </a:tc>
              </a:tr>
              <a:tr h="239082">
                <a:tc>
                  <a:txBody>
                    <a:bodyPr/>
                    <a:lstStyle/>
                    <a:p>
                      <a:pPr algn="l" fontAlgn="b"/>
                      <a:r>
                        <a:rPr lang="en-ZA" sz="1100" u="sng" strike="noStrike" dirty="0">
                          <a:effectLst/>
                        </a:rPr>
                        <a:t>Expenditure By Type</a:t>
                      </a:r>
                      <a:endParaRPr lang="en-ZA" sz="1100" b="1" i="0" u="sng"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sng" strike="noStrike">
                          <a:effectLst/>
                        </a:rPr>
                        <a:t> </a:t>
                      </a:r>
                      <a:endParaRPr lang="en-ZA" sz="1100" b="0" i="0" u="sng"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Employee related costs</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150 650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162 265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162 265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13 610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74 917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81 133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(6 216)</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-8%</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162 265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Remuneration of councillors</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10 097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12 823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12 823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870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5 146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6 412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(1 266)</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-20%</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12 823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Debt impairment</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41 885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38 307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38 307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19 154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(19 154)</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-100%</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38 307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Depreciation &amp; asset impairment</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31 885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27 942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27 942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13 971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(13 971)</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-100%</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27 942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Finance charges</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135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Bulk purchases</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137 919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121 518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121 518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52 684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65 018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60 759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4 259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7%</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121 518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Other materials</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4 200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2 993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2 993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172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1 257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1 497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(240)</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-16%</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2 993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Contracted services</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35 198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38 078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38 078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8 393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14 213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19 039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(4 826)</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-25%</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38 078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Transfers and subsidies</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5 827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378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2 251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2 251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#DIV/0!</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Other expenditure</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31 607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42 115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42 115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12 845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23 608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21 058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2 551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12%</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42 115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Losses</a:t>
                      </a:r>
                      <a:endParaRPr lang="en-ZA" sz="1100" b="0" i="0" u="none" strike="noStrike" dirty="0">
                        <a:solidFill>
                          <a:srgbClr val="000000"/>
                        </a:solidFill>
                        <a:effectLst/>
                        <a:latin typeface="Arial Narrow" panose="020B0606020202030204" pitchFamily="34" charset="0"/>
                      </a:endParaRPr>
                    </a:p>
                  </a:txBody>
                  <a:tcPr marL="857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Arial Narrow" panose="020B0606020202030204" pitchFamily="34" charset="0"/>
                      </a:endParaRPr>
                    </a:p>
                  </a:txBody>
                  <a:tcPr marL="9525" marR="9525" marT="9525" marB="0" anchor="b"/>
                </a:tc>
              </a:tr>
              <a:tr h="239082">
                <a:tc>
                  <a:txBody>
                    <a:bodyPr/>
                    <a:lstStyle/>
                    <a:p>
                      <a:pPr algn="l" fontAlgn="b"/>
                      <a:r>
                        <a:rPr lang="en-ZA" sz="1100" u="none" strike="noStrike" dirty="0">
                          <a:effectLst/>
                        </a:rPr>
                        <a:t>Total Expenditure</a:t>
                      </a:r>
                      <a:endParaRPr lang="en-ZA"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dirty="0">
                          <a:effectLst/>
                        </a:rPr>
                        <a:t> </a:t>
                      </a:r>
                      <a:endParaRPr lang="en-ZA"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dirty="0">
                          <a:effectLst/>
                        </a:rPr>
                        <a:t>       449 403 </a:t>
                      </a:r>
                      <a:endParaRPr lang="en-ZA"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dirty="0">
                          <a:effectLst/>
                        </a:rPr>
                        <a:t>       446 041 </a:t>
                      </a:r>
                      <a:endParaRPr lang="en-ZA"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dirty="0">
                          <a:effectLst/>
                        </a:rPr>
                        <a:t>       446 041 </a:t>
                      </a:r>
                      <a:endParaRPr lang="en-ZA"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dirty="0">
                          <a:effectLst/>
                        </a:rPr>
                        <a:t>         88 952 </a:t>
                      </a:r>
                      <a:endParaRPr lang="en-ZA"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dirty="0">
                          <a:effectLst/>
                        </a:rPr>
                        <a:t>       186 410 </a:t>
                      </a:r>
                      <a:endParaRPr lang="en-ZA"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dirty="0">
                          <a:effectLst/>
                        </a:rPr>
                        <a:t>       223 021 </a:t>
                      </a:r>
                      <a:endParaRPr lang="en-ZA"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dirty="0">
                          <a:effectLst/>
                        </a:rPr>
                        <a:t>        (36 611)</a:t>
                      </a:r>
                      <a:endParaRPr lang="en-ZA"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100" u="none" strike="noStrike" dirty="0">
                          <a:effectLst/>
                        </a:rPr>
                        <a:t>-16%</a:t>
                      </a:r>
                      <a:endParaRPr lang="en-ZA"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n-ZA" sz="1100" u="none" strike="noStrike" dirty="0">
                          <a:effectLst/>
                        </a:rPr>
                        <a:t>       446 041 </a:t>
                      </a:r>
                      <a:endParaRPr lang="en-ZA" sz="1100" b="1" i="0" u="none" strike="noStrike" dirty="0">
                        <a:solidFill>
                          <a:srgbClr val="000000"/>
                        </a:solidFill>
                        <a:effectLst/>
                        <a:latin typeface="Arial Narrow" panose="020B0606020202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337541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9983" y="2158668"/>
            <a:ext cx="7886700" cy="1500187"/>
          </a:xfrm>
        </p:spPr>
        <p:txBody>
          <a:bodyPr>
            <a:normAutofit/>
          </a:bodyPr>
          <a:lstStyle/>
          <a:p>
            <a:pPr algn="ctr"/>
            <a:r>
              <a:rPr lang="en-ZA" sz="3200" dirty="0"/>
              <a:t>Session 1</a:t>
            </a:r>
          </a:p>
          <a:p>
            <a:pPr algn="ctr"/>
            <a:r>
              <a:rPr lang="en-ZA" sz="3200" dirty="0"/>
              <a:t>Institutional Arrangement</a:t>
            </a:r>
          </a:p>
        </p:txBody>
      </p:sp>
    </p:spTree>
    <p:extLst>
      <p:ext uri="{BB962C8B-B14F-4D97-AF65-F5344CB8AC3E}">
        <p14:creationId xmlns:p14="http://schemas.microsoft.com/office/powerpoint/2010/main" val="4095121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9861"/>
            <a:ext cx="7886700" cy="107639"/>
          </a:xfrm>
        </p:spPr>
        <p:txBody>
          <a:bodyPr>
            <a:normAutofit fontScale="90000"/>
          </a:bodyPr>
          <a:lstStyle/>
          <a:p>
            <a:pPr algn="ctr"/>
            <a:r>
              <a:rPr lang="en-US" sz="2400" b="1" dirty="0"/>
              <a:t>Cash Flow </a:t>
            </a:r>
            <a:r>
              <a:rPr lang="en-US" sz="2400" b="1" dirty="0" smtClean="0"/>
              <a:t> 2022/23</a:t>
            </a:r>
            <a:br>
              <a:rPr lang="en-US" sz="2400" b="1" dirty="0" smtClean="0"/>
            </a:br>
            <a:endParaRPr lang="en-US" sz="2400"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solidFill>
                  <a:srgbClr val="808080"/>
                </a:solidFill>
              </a:rPr>
              <a:pPr>
                <a:defRPr/>
              </a:pPr>
              <a:t>30</a:t>
            </a:fld>
            <a:endParaRPr lang="en-US" sz="1400" b="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143685029"/>
              </p:ext>
            </p:extLst>
          </p:nvPr>
        </p:nvGraphicFramePr>
        <p:xfrm>
          <a:off x="269823" y="209847"/>
          <a:ext cx="8364509" cy="6290812"/>
        </p:xfrm>
        <a:graphic>
          <a:graphicData uri="http://schemas.openxmlformats.org/drawingml/2006/table">
            <a:tbl>
              <a:tblPr>
                <a:tableStyleId>{5C22544A-7EE6-4342-B048-85BDC9FD1C3A}</a:tableStyleId>
              </a:tblPr>
              <a:tblGrid>
                <a:gridCol w="2908259"/>
                <a:gridCol w="435597"/>
                <a:gridCol w="819950"/>
                <a:gridCol w="819950"/>
                <a:gridCol w="819950"/>
                <a:gridCol w="819950"/>
                <a:gridCol w="819950"/>
                <a:gridCol w="819950"/>
                <a:gridCol w="100953"/>
              </a:tblGrid>
              <a:tr h="179897">
                <a:tc gridSpan="9">
                  <a:txBody>
                    <a:bodyPr/>
                    <a:lstStyle/>
                    <a:p>
                      <a:pPr algn="l" fontAlgn="b"/>
                      <a:r>
                        <a:rPr lang="en-ZA" sz="900" u="none" strike="noStrike" dirty="0">
                          <a:effectLst/>
                        </a:rPr>
                        <a:t>LIM341 </a:t>
                      </a:r>
                      <a:r>
                        <a:rPr lang="en-ZA" sz="900" u="none" strike="noStrike" dirty="0" err="1">
                          <a:effectLst/>
                        </a:rPr>
                        <a:t>Musina</a:t>
                      </a:r>
                      <a:r>
                        <a:rPr lang="en-ZA" sz="900" u="none" strike="noStrike" dirty="0">
                          <a:effectLst/>
                        </a:rPr>
                        <a:t> - Table C7 Monthly Budget Statement - Cash Flow  - M06 December</a:t>
                      </a:r>
                      <a:endParaRPr lang="en-ZA" sz="900" b="1" i="0" u="none" strike="noStrike" dirty="0">
                        <a:solidFill>
                          <a:srgbClr val="000000"/>
                        </a:solidFill>
                        <a:effectLst/>
                        <a:latin typeface="Arial Narrow" panose="020B0606020202030204" pitchFamily="34" charset="0"/>
                      </a:endParaRPr>
                    </a:p>
                  </a:txBody>
                  <a:tcPr marL="4588" marR="4588" marT="4588"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41409">
                <a:tc rowSpan="2">
                  <a:txBody>
                    <a:bodyPr/>
                    <a:lstStyle/>
                    <a:p>
                      <a:pPr algn="ctr" fontAlgn="ctr"/>
                      <a:r>
                        <a:rPr lang="en-ZA" sz="900" u="none" strike="noStrike" dirty="0">
                          <a:effectLst/>
                        </a:rPr>
                        <a:t>Description</a:t>
                      </a:r>
                      <a:endParaRPr lang="en-ZA" sz="900" b="1" i="0" u="none" strike="noStrike" dirty="0">
                        <a:solidFill>
                          <a:srgbClr val="000000"/>
                        </a:solidFill>
                        <a:effectLst/>
                        <a:latin typeface="Arial Narrow" panose="020B0606020202030204" pitchFamily="34" charset="0"/>
                      </a:endParaRPr>
                    </a:p>
                  </a:txBody>
                  <a:tcPr marL="4588" marR="4588" marT="4588" marB="0" anchor="ctr"/>
                </a:tc>
                <a:tc rowSpan="2">
                  <a:txBody>
                    <a:bodyPr/>
                    <a:lstStyle/>
                    <a:p>
                      <a:pPr algn="ctr" fontAlgn="ctr"/>
                      <a:r>
                        <a:rPr lang="en-ZA" sz="900" u="none" strike="noStrike">
                          <a:effectLst/>
                        </a:rPr>
                        <a:t>Ref</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2021/22</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Budget Year 2022/23</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 </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 </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 </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 </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400" u="none" strike="noStrike">
                          <a:effectLst/>
                        </a:rPr>
                        <a:t> </a:t>
                      </a:r>
                      <a:endParaRPr lang="en-ZA" sz="400" b="1" i="0" u="none" strike="noStrike">
                        <a:solidFill>
                          <a:srgbClr val="000000"/>
                        </a:solidFill>
                        <a:effectLst/>
                        <a:latin typeface="Arial Narrow" panose="020B0606020202030204" pitchFamily="34" charset="0"/>
                      </a:endParaRPr>
                    </a:p>
                  </a:txBody>
                  <a:tcPr marL="4588" marR="4588" marT="4588" marB="0" anchor="ctr"/>
                </a:tc>
              </a:tr>
              <a:tr h="445583">
                <a:tc vMerge="1">
                  <a:txBody>
                    <a:bodyPr/>
                    <a:lstStyle/>
                    <a:p>
                      <a:endParaRPr lang="en-ZA"/>
                    </a:p>
                  </a:txBody>
                  <a:tcPr/>
                </a:tc>
                <a:tc vMerge="1">
                  <a:txBody>
                    <a:bodyPr/>
                    <a:lstStyle/>
                    <a:p>
                      <a:endParaRPr lang="en-ZA"/>
                    </a:p>
                  </a:txBody>
                  <a:tcPr/>
                </a:tc>
                <a:tc>
                  <a:txBody>
                    <a:bodyPr/>
                    <a:lstStyle/>
                    <a:p>
                      <a:pPr algn="ctr" fontAlgn="ctr"/>
                      <a:r>
                        <a:rPr lang="en-ZA" sz="900" u="none" strike="noStrike">
                          <a:effectLst/>
                        </a:rPr>
                        <a:t>Audited Outcome</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Original Budget</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Adjusted Budget</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Monthly actual</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YearTD actual</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YearTD budget</a:t>
                      </a:r>
                      <a:endParaRPr lang="en-ZA" sz="900" b="1"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400" u="none" strike="noStrike">
                          <a:effectLst/>
                        </a:rPr>
                        <a:t>YTD variance</a:t>
                      </a:r>
                      <a:endParaRPr lang="en-ZA" sz="400" b="1" i="0" u="none" strike="noStrike">
                        <a:solidFill>
                          <a:srgbClr val="000000"/>
                        </a:solidFill>
                        <a:effectLst/>
                        <a:latin typeface="Arial Narrow" panose="020B0606020202030204" pitchFamily="34" charset="0"/>
                      </a:endParaRPr>
                    </a:p>
                  </a:txBody>
                  <a:tcPr marL="4588" marR="4588" marT="4588" marB="0" anchor="ctr"/>
                </a:tc>
              </a:tr>
              <a:tr h="102571">
                <a:tc>
                  <a:txBody>
                    <a:bodyPr/>
                    <a:lstStyle/>
                    <a:p>
                      <a:pPr algn="l" fontAlgn="ctr"/>
                      <a:r>
                        <a:rPr lang="en-ZA" sz="900" u="none" strike="noStrike" dirty="0">
                          <a:effectLst/>
                        </a:rPr>
                        <a:t>R thousands</a:t>
                      </a:r>
                      <a:endParaRPr lang="en-ZA" sz="900" b="1" i="0" u="none" strike="noStrike" dirty="0">
                        <a:solidFill>
                          <a:srgbClr val="000000"/>
                        </a:solidFill>
                        <a:effectLst/>
                        <a:latin typeface="Arial Narrow" panose="020B0606020202030204" pitchFamily="34" charset="0"/>
                      </a:endParaRPr>
                    </a:p>
                  </a:txBody>
                  <a:tcPr marL="4588" marR="4588" marT="4588" marB="0" anchor="ctr"/>
                </a:tc>
                <a:tc>
                  <a:txBody>
                    <a:bodyPr/>
                    <a:lstStyle/>
                    <a:p>
                      <a:pPr algn="ctr" fontAlgn="b"/>
                      <a:r>
                        <a:rPr lang="en-ZA" sz="900" u="none" strike="noStrike">
                          <a:effectLst/>
                        </a:rPr>
                        <a:t>1</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ctr"/>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ctr"/>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ctr"/>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ctr"/>
                </a:tc>
                <a:tc>
                  <a:txBody>
                    <a:bodyPr/>
                    <a:lstStyle/>
                    <a:p>
                      <a:pPr algn="ctr" fontAlgn="ctr"/>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ctr"/>
                </a:tc>
              </a:tr>
              <a:tr h="102571">
                <a:tc>
                  <a:txBody>
                    <a:bodyPr/>
                    <a:lstStyle/>
                    <a:p>
                      <a:pPr algn="l" fontAlgn="b"/>
                      <a:r>
                        <a:rPr lang="en-ZA" sz="900" u="none" strike="noStrike">
                          <a:effectLst/>
                        </a:rPr>
                        <a:t>CASH FLOW FROM OPERATING ACTIVITIES</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400" u="none" strike="noStrike">
                          <a:effectLst/>
                        </a:rPr>
                        <a:t> </a:t>
                      </a:r>
                      <a:endParaRPr lang="en-ZA" sz="400" b="1"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Receipts</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a:effectLst/>
                        </a:rPr>
                        <a:t>Property rates</a:t>
                      </a:r>
                      <a:endParaRPr lang="en-ZA" sz="900" b="0" i="0" u="none" strike="noStrike">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23 486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1 799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11 923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11 743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a:effectLst/>
                        </a:rPr>
                        <a:t>Service charges</a:t>
                      </a:r>
                      <a:endParaRPr lang="en-ZA" sz="900" b="0" i="0" u="none" strike="noStrike">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72 168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159 815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10 554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61 439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79 908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Other revenue</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95 500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9 771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6 590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14 494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4 886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Transfers and Subsidies - Operational</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129 975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196 191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63 779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143 047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98 096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a:effectLst/>
                        </a:rPr>
                        <a:t>Transfers and Subsidies - Capital</a:t>
                      </a:r>
                      <a:endParaRPr lang="en-ZA" sz="900" b="0" i="0" u="none" strike="noStrike">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32 713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7 500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28 563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16 357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a:effectLst/>
                        </a:rPr>
                        <a:t>Interest</a:t>
                      </a:r>
                      <a:endParaRPr lang="en-ZA" sz="900" b="0" i="0" u="none" strike="noStrike">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677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11 059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Dividends</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a:effectLst/>
                        </a:rPr>
                        <a:t>Payments</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Suppliers and employees</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(34 519)</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(379 098)</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(35 709)</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(257 771)</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(189 549)</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Finance charges</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a:effectLst/>
                        </a:rPr>
                        <a:t>Transfers and Grants</a:t>
                      </a:r>
                      <a:endParaRPr lang="en-ZA" sz="900" b="0" i="0" u="none" strike="noStrike">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(4 390)</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(78)</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(585)</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(2 195)</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41409">
                <a:tc>
                  <a:txBody>
                    <a:bodyPr/>
                    <a:lstStyle/>
                    <a:p>
                      <a:pPr algn="l" fontAlgn="b"/>
                      <a:r>
                        <a:rPr lang="en-ZA" sz="900" u="none" strike="noStrike" dirty="0">
                          <a:effectLst/>
                        </a:rPr>
                        <a:t>NET CASH FROM/(USED) OPERATING ACTIVITIES</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263 124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38 488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55 112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12 169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19 244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1"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CASH FLOWS FROM INVESTING ACTIVITIES</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Receipts</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Proceeds on disposal of PPE</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1 991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 </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41409">
                <a:tc>
                  <a:txBody>
                    <a:bodyPr/>
                    <a:lstStyle/>
                    <a:p>
                      <a:pPr algn="l" fontAlgn="b"/>
                      <a:r>
                        <a:rPr lang="en-ZA" sz="900" u="none" strike="noStrike" dirty="0">
                          <a:effectLst/>
                        </a:rPr>
                        <a:t>Decrease (increase) in non-current receivables</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sng" strike="noStrike">
                          <a:effectLst/>
                        </a:rPr>
                        <a:t> </a:t>
                      </a:r>
                      <a:endParaRPr lang="en-ZA" sz="900" b="0" i="0" u="sng"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41409">
                <a:tc>
                  <a:txBody>
                    <a:bodyPr/>
                    <a:lstStyle/>
                    <a:p>
                      <a:pPr algn="l" fontAlgn="b"/>
                      <a:r>
                        <a:rPr lang="en-ZA" sz="900" u="none" strike="noStrike">
                          <a:effectLst/>
                        </a:rPr>
                        <a:t>Decrease (increase) in non-current investments</a:t>
                      </a:r>
                      <a:endParaRPr lang="en-ZA" sz="900" b="0" i="0" u="none" strike="noStrike">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a:effectLst/>
                        </a:rPr>
                        <a:t>Payments</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a:effectLst/>
                        </a:rPr>
                        <a:t>Capital assets</a:t>
                      </a:r>
                      <a:endParaRPr lang="en-ZA" sz="900" b="0" i="0" u="none" strike="noStrike">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(22 525)</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(37 713)</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(200)</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(10 808)</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(18 857)</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NET CASH FROM/(USED) INVESTING ACTIVITIES</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(20 534)</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(37 713)</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(200)</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(10 808)</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(18 857)</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1"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CASH FLOWS FROM FINANCING ACTIVITIES</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Receipts</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Short term loans</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Borrowing long term/refinancing</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a:effectLst/>
                        </a:rPr>
                        <a:t>Increase (decrease) in consumer deposits</a:t>
                      </a:r>
                      <a:endParaRPr lang="en-ZA" sz="900" b="0" i="0" u="none" strike="noStrike">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304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Payments</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Repayment of borrowing</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(384)</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0" i="0" u="none" strike="noStrike">
                        <a:solidFill>
                          <a:srgbClr val="000000"/>
                        </a:solidFill>
                        <a:effectLst/>
                        <a:latin typeface="Arial Narrow" panose="020B0606020202030204" pitchFamily="34" charset="0"/>
                      </a:endParaRPr>
                    </a:p>
                  </a:txBody>
                  <a:tcPr marL="4588" marR="4588" marT="4588" marB="0" anchor="b"/>
                </a:tc>
              </a:tr>
              <a:tr h="141409">
                <a:tc>
                  <a:txBody>
                    <a:bodyPr/>
                    <a:lstStyle/>
                    <a:p>
                      <a:pPr algn="l" fontAlgn="b"/>
                      <a:r>
                        <a:rPr lang="en-ZA" sz="900" u="none" strike="noStrike" dirty="0">
                          <a:effectLst/>
                        </a:rPr>
                        <a:t>NET CASH FROM/(USED) FINANCING ACTIVITIES</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(80)</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a:effectLst/>
                        </a:rPr>
                        <a:t> </a:t>
                      </a:r>
                      <a:endParaRPr lang="en-ZA" sz="400" b="1" i="0" u="none" strike="noStrike">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dirty="0">
                          <a:effectLst/>
                        </a:rPr>
                        <a:t>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dirty="0">
                          <a:effectLst/>
                        </a:rPr>
                        <a:t> </a:t>
                      </a:r>
                      <a:endParaRPr lang="en-ZA" sz="400" b="0" i="0" u="none" strike="noStrike" dirty="0">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NET INCREASE/ (DECREASE) IN CASH HELD</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242 510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775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54 912 </a:t>
                      </a:r>
                      <a:endParaRPr lang="en-ZA" sz="900" b="1"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dirty="0">
                          <a:effectLst/>
                        </a:rPr>
                        <a:t>           1 361 </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dirty="0">
                          <a:effectLst/>
                        </a:rPr>
                        <a:t>             388 </a:t>
                      </a:r>
                      <a:endParaRPr lang="en-ZA" sz="900" b="1" i="0" u="none" strike="noStrike" dirty="0">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dirty="0">
                          <a:effectLst/>
                        </a:rPr>
                        <a:t> </a:t>
                      </a:r>
                      <a:endParaRPr lang="en-ZA" sz="400" b="1" i="0" u="none" strike="noStrike" dirty="0">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Cash/cash equivalents at beginning:</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22 867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12 473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dirty="0">
                          <a:effectLst/>
                        </a:rPr>
                        <a:t>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dirty="0">
                          <a:effectLst/>
                        </a:rPr>
                        <a:t>           2 663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12 473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dirty="0">
                          <a:effectLst/>
                        </a:rPr>
                        <a:t> </a:t>
                      </a:r>
                      <a:endParaRPr lang="en-ZA" sz="400" b="0" i="0" u="none" strike="noStrike" dirty="0">
                        <a:solidFill>
                          <a:srgbClr val="000000"/>
                        </a:solidFill>
                        <a:effectLst/>
                        <a:latin typeface="Arial Narrow" panose="020B0606020202030204" pitchFamily="34" charset="0"/>
                      </a:endParaRPr>
                    </a:p>
                  </a:txBody>
                  <a:tcPr marL="4588" marR="4588" marT="4588" marB="0" anchor="b"/>
                </a:tc>
              </a:tr>
              <a:tr h="102571">
                <a:tc>
                  <a:txBody>
                    <a:bodyPr/>
                    <a:lstStyle/>
                    <a:p>
                      <a:pPr algn="l" fontAlgn="b"/>
                      <a:r>
                        <a:rPr lang="en-ZA" sz="900" u="none" strike="noStrike" dirty="0">
                          <a:effectLst/>
                        </a:rPr>
                        <a:t>Cash/cash equivalents at month/year end:</a:t>
                      </a:r>
                      <a:endParaRPr lang="en-ZA" sz="900" b="0" i="0" u="none" strike="noStrike" dirty="0">
                        <a:solidFill>
                          <a:srgbClr val="000000"/>
                        </a:solidFill>
                        <a:effectLst/>
                        <a:latin typeface="Arial Narrow" panose="020B0606020202030204" pitchFamily="34" charset="0"/>
                      </a:endParaRPr>
                    </a:p>
                  </a:txBody>
                  <a:tcPr marL="41293" marR="4588" marT="4588" marB="0" anchor="b"/>
                </a:tc>
                <a:tc>
                  <a:txBody>
                    <a:bodyPr/>
                    <a:lstStyle/>
                    <a:p>
                      <a:pPr algn="ctr" fontAlgn="b"/>
                      <a:r>
                        <a:rPr lang="en-ZA" sz="900" u="none" strike="noStrike" dirty="0">
                          <a:effectLst/>
                        </a:rPr>
                        <a:t>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dirty="0">
                          <a:effectLst/>
                        </a:rPr>
                        <a:t>       265 377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dirty="0">
                          <a:effectLst/>
                        </a:rPr>
                        <a:t>         13 248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dirty="0">
                          <a:effectLst/>
                        </a:rPr>
                        <a:t>       –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a:effectLst/>
                        </a:rPr>
                        <a:t>           4 024 </a:t>
                      </a:r>
                      <a:endParaRPr lang="en-ZA" sz="900" b="0" i="0" u="none" strike="noStrike">
                        <a:solidFill>
                          <a:srgbClr val="000000"/>
                        </a:solidFill>
                        <a:effectLst/>
                        <a:latin typeface="Arial Narrow" panose="020B0606020202030204" pitchFamily="34" charset="0"/>
                      </a:endParaRPr>
                    </a:p>
                  </a:txBody>
                  <a:tcPr marL="4588" marR="4588" marT="4588" marB="0" anchor="b"/>
                </a:tc>
                <a:tc>
                  <a:txBody>
                    <a:bodyPr/>
                    <a:lstStyle/>
                    <a:p>
                      <a:pPr algn="l" fontAlgn="b"/>
                      <a:r>
                        <a:rPr lang="en-ZA" sz="900" u="none" strike="noStrike" dirty="0">
                          <a:effectLst/>
                        </a:rPr>
                        <a:t>         12 861 </a:t>
                      </a:r>
                      <a:endParaRPr lang="en-ZA" sz="900" b="0" i="0" u="none" strike="noStrike" dirty="0">
                        <a:solidFill>
                          <a:srgbClr val="000000"/>
                        </a:solidFill>
                        <a:effectLst/>
                        <a:latin typeface="Arial Narrow" panose="020B0606020202030204" pitchFamily="34" charset="0"/>
                      </a:endParaRPr>
                    </a:p>
                  </a:txBody>
                  <a:tcPr marL="4588" marR="4588" marT="4588" marB="0" anchor="b"/>
                </a:tc>
                <a:tc>
                  <a:txBody>
                    <a:bodyPr/>
                    <a:lstStyle/>
                    <a:p>
                      <a:pPr algn="l" fontAlgn="b"/>
                      <a:r>
                        <a:rPr lang="en-ZA" sz="400" u="none" strike="noStrike" dirty="0">
                          <a:effectLst/>
                        </a:rPr>
                        <a:t> </a:t>
                      </a:r>
                      <a:endParaRPr lang="en-ZA" sz="400" b="0" i="0" u="none" strike="noStrike" dirty="0">
                        <a:solidFill>
                          <a:srgbClr val="000000"/>
                        </a:solidFill>
                        <a:effectLst/>
                        <a:latin typeface="Arial Narrow" panose="020B0606020202030204" pitchFamily="34" charset="0"/>
                      </a:endParaRPr>
                    </a:p>
                  </a:txBody>
                  <a:tcPr marL="4588" marR="4588" marT="4588" marB="0" anchor="b"/>
                </a:tc>
              </a:tr>
            </a:tbl>
          </a:graphicData>
        </a:graphic>
      </p:graphicFrame>
    </p:spTree>
    <p:extLst>
      <p:ext uri="{BB962C8B-B14F-4D97-AF65-F5344CB8AC3E}">
        <p14:creationId xmlns:p14="http://schemas.microsoft.com/office/powerpoint/2010/main" val="3675484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Black" panose="020B0A04020102020204" pitchFamily="34" charset="0"/>
              </a:rPr>
              <a:t>Audited Financial Performance – (</a:t>
            </a:r>
            <a:r>
              <a:rPr lang="en-US" sz="2800" b="1" dirty="0" smtClean="0">
                <a:latin typeface="Arial Black" panose="020B0A04020102020204" pitchFamily="34" charset="0"/>
              </a:rPr>
              <a:t>2016/17 </a:t>
            </a:r>
            <a:r>
              <a:rPr lang="en-US" sz="2800" b="1" dirty="0">
                <a:latin typeface="Arial Black" panose="020B0A04020102020204" pitchFamily="34" charset="0"/>
              </a:rPr>
              <a:t>- </a:t>
            </a:r>
            <a:r>
              <a:rPr lang="en-US" sz="2800" b="1" dirty="0" smtClean="0">
                <a:latin typeface="Arial Black" panose="020B0A04020102020204" pitchFamily="34" charset="0"/>
              </a:rPr>
              <a:t>2021/22) </a:t>
            </a:r>
            <a:endParaRPr lang="en-ZA" sz="2800" b="1" dirty="0">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99741710"/>
              </p:ext>
            </p:extLst>
          </p:nvPr>
        </p:nvGraphicFramePr>
        <p:xfrm>
          <a:off x="130629" y="1482439"/>
          <a:ext cx="8763989" cy="3920833"/>
        </p:xfrm>
        <a:graphic>
          <a:graphicData uri="http://schemas.openxmlformats.org/drawingml/2006/table">
            <a:tbl>
              <a:tblPr>
                <a:tableStyleId>{5C22544A-7EE6-4342-B048-85BDC9FD1C3A}</a:tableStyleId>
              </a:tblPr>
              <a:tblGrid>
                <a:gridCol w="2657820"/>
                <a:gridCol w="1320073"/>
                <a:gridCol w="1075615"/>
                <a:gridCol w="1285662"/>
                <a:gridCol w="1266294"/>
                <a:gridCol w="1158525"/>
              </a:tblGrid>
              <a:tr h="260517">
                <a:tc>
                  <a:txBody>
                    <a:bodyPr/>
                    <a:lstStyle/>
                    <a:p>
                      <a:pPr algn="ctr" fontAlgn="b"/>
                      <a:r>
                        <a:rPr lang="en-ZA" sz="1050" b="1" u="none" strike="noStrike" dirty="0">
                          <a:effectLst/>
                        </a:rPr>
                        <a:t> Municipality - Key indicators</a:t>
                      </a:r>
                      <a:endParaRPr lang="en-ZA" sz="105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ZA" sz="1050" b="1" u="none" strike="noStrike" dirty="0">
                          <a:effectLst/>
                        </a:rPr>
                        <a:t> </a:t>
                      </a:r>
                      <a:endParaRPr lang="en-ZA" sz="105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ZA" sz="1050" b="1" u="none" strike="noStrike" dirty="0">
                          <a:effectLst/>
                        </a:rPr>
                        <a:t> </a:t>
                      </a:r>
                      <a:endParaRPr lang="en-ZA" sz="105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ZA" sz="1050" b="1" u="none" strike="noStrike">
                          <a:effectLst/>
                        </a:rPr>
                        <a:t> </a:t>
                      </a:r>
                      <a:endParaRPr lang="en-ZA" sz="105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ZA" sz="1050" b="1" u="none" strike="noStrike">
                          <a:effectLst/>
                        </a:rPr>
                        <a:t> </a:t>
                      </a:r>
                      <a:endParaRPr lang="en-ZA" sz="105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ZA" sz="1200" b="1" u="none" strike="noStrike">
                          <a:effectLst/>
                        </a:rPr>
                        <a:t> </a:t>
                      </a:r>
                      <a:endParaRPr lang="en-ZA" sz="1200" b="1" i="0" u="none" strike="noStrike">
                        <a:solidFill>
                          <a:srgbClr val="000000"/>
                        </a:solidFill>
                        <a:effectLst/>
                        <a:latin typeface="Calibri" panose="020F0502020204030204" pitchFamily="34" charset="0"/>
                      </a:endParaRPr>
                    </a:p>
                  </a:txBody>
                  <a:tcPr marL="9525" marR="9525" marT="9525" marB="0" anchor="b"/>
                </a:tc>
              </a:tr>
              <a:tr h="255010">
                <a:tc rowSpan="2">
                  <a:txBody>
                    <a:bodyPr/>
                    <a:lstStyle/>
                    <a:p>
                      <a:pPr algn="ctr" fontAlgn="ctr"/>
                      <a:r>
                        <a:rPr lang="en-ZA" sz="1050" b="1" u="none" strike="noStrike" dirty="0">
                          <a:effectLst/>
                        </a:rPr>
                        <a:t>Performance Indicator</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50" b="1" u="none" strike="noStrike" dirty="0">
                          <a:effectLst/>
                        </a:rPr>
                        <a:t>2017/18</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2018/19</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smtClean="0">
                          <a:effectLst/>
                        </a:rPr>
                        <a:t>2019/20</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smtClean="0">
                          <a:effectLst/>
                        </a:rPr>
                        <a:t>2020/21</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i="0" u="none" strike="noStrike" dirty="0" smtClean="0">
                          <a:solidFill>
                            <a:srgbClr val="000000"/>
                          </a:solidFill>
                          <a:effectLst/>
                          <a:latin typeface="Arial Narrow" panose="020B0606020202030204" pitchFamily="34" charset="0"/>
                        </a:rPr>
                        <a:t>2021/22</a:t>
                      </a:r>
                      <a:endParaRPr lang="en-ZA" sz="1050" b="1" i="0" u="none" strike="noStrike" dirty="0">
                        <a:solidFill>
                          <a:srgbClr val="000000"/>
                        </a:solidFill>
                        <a:effectLst/>
                        <a:latin typeface="Arial Narrow" panose="020B0606020202030204" pitchFamily="34" charset="0"/>
                      </a:endParaRPr>
                    </a:p>
                  </a:txBody>
                  <a:tcPr marL="9525" marR="9525" marT="9525" marB="0" anchor="ctr"/>
                </a:tc>
              </a:tr>
              <a:tr h="292128">
                <a:tc vMerge="1">
                  <a:txBody>
                    <a:bodyPr/>
                    <a:lstStyle/>
                    <a:p>
                      <a:endParaRPr lang="en-ZA"/>
                    </a:p>
                  </a:txBody>
                  <a:tcPr/>
                </a:tc>
                <a:tc>
                  <a:txBody>
                    <a:bodyPr/>
                    <a:lstStyle/>
                    <a:p>
                      <a:pPr algn="ctr" fontAlgn="ctr"/>
                      <a:r>
                        <a:rPr lang="en-ZA" sz="1050" b="1" u="none" strike="noStrike" dirty="0">
                          <a:effectLst/>
                        </a:rPr>
                        <a:t>Audited Outcome</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Audit Outcomes</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Audit Outcomes</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Audit Outcomes</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i="0" u="none" strike="noStrike" dirty="0" smtClean="0">
                          <a:solidFill>
                            <a:srgbClr val="000000"/>
                          </a:solidFill>
                          <a:effectLst/>
                          <a:latin typeface="Arial Narrow" panose="020B0606020202030204" pitchFamily="34" charset="0"/>
                        </a:rPr>
                        <a:t>Audit Outcome</a:t>
                      </a:r>
                      <a:endParaRPr lang="en-ZA" sz="1050" b="1" i="0" u="none" strike="noStrike" dirty="0">
                        <a:solidFill>
                          <a:srgbClr val="000000"/>
                        </a:solidFill>
                        <a:effectLst/>
                        <a:latin typeface="Arial Narrow" panose="020B0606020202030204" pitchFamily="34" charset="0"/>
                      </a:endParaRPr>
                    </a:p>
                  </a:txBody>
                  <a:tcPr marL="9525" marR="9525" marT="9525" marB="0" anchor="ctr"/>
                </a:tc>
              </a:tr>
              <a:tr h="292128">
                <a:tc>
                  <a:txBody>
                    <a:bodyPr/>
                    <a:lstStyle/>
                    <a:p>
                      <a:pPr algn="ctr" fontAlgn="b"/>
                      <a:r>
                        <a:rPr lang="en-ZA" sz="1050" b="1" u="none" strike="noStrike" dirty="0">
                          <a:effectLst/>
                        </a:rPr>
                        <a:t>Operating revenue</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ctr"/>
                      <a:r>
                        <a:rPr lang="en-ZA" sz="1050" b="1" u="none" strike="noStrike" dirty="0">
                          <a:effectLst/>
                        </a:rPr>
                        <a:t> 260,903,402 </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289,477,056 </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a:t>
                      </a:r>
                      <a:r>
                        <a:rPr lang="en-ZA" sz="1050" b="1" u="none" strike="noStrike" dirty="0" smtClean="0">
                          <a:effectLst/>
                        </a:rPr>
                        <a:t>340</a:t>
                      </a:r>
                      <a:r>
                        <a:rPr lang="en-ZA" sz="1050" b="1" u="none" strike="noStrike" baseline="0" dirty="0" smtClean="0">
                          <a:effectLst/>
                        </a:rPr>
                        <a:t> 964 946</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a:t>
                      </a:r>
                      <a:r>
                        <a:rPr lang="en-ZA" sz="1050" b="1" u="none" strike="noStrike" dirty="0" smtClean="0">
                          <a:effectLst/>
                        </a:rPr>
                        <a:t>397 370 667</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i="0" u="none" strike="noStrike" dirty="0" smtClean="0">
                          <a:solidFill>
                            <a:srgbClr val="000000"/>
                          </a:solidFill>
                          <a:effectLst/>
                          <a:latin typeface="Arial Narrow" panose="020B0606020202030204" pitchFamily="34" charset="0"/>
                        </a:rPr>
                        <a:t>396 872 841</a:t>
                      </a:r>
                      <a:endParaRPr lang="en-ZA" sz="1050" b="1" i="0" u="none" strike="noStrike" dirty="0">
                        <a:solidFill>
                          <a:srgbClr val="000000"/>
                        </a:solidFill>
                        <a:effectLst/>
                        <a:latin typeface="Arial Narrow" panose="020B0606020202030204" pitchFamily="34" charset="0"/>
                      </a:endParaRPr>
                    </a:p>
                  </a:txBody>
                  <a:tcPr marL="9525" marR="9525" marT="9525" marB="0" anchor="ctr"/>
                </a:tc>
              </a:tr>
              <a:tr h="292128">
                <a:tc>
                  <a:txBody>
                    <a:bodyPr/>
                    <a:lstStyle/>
                    <a:p>
                      <a:pPr algn="ctr" fontAlgn="b"/>
                      <a:r>
                        <a:rPr lang="en-ZA" sz="1050" b="1" u="none" strike="noStrike" dirty="0">
                          <a:effectLst/>
                        </a:rPr>
                        <a:t>Operating expenditure</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ctr"/>
                      <a:r>
                        <a:rPr lang="en-ZA" sz="1050" b="1" u="none" strike="noStrike" dirty="0">
                          <a:effectLst/>
                        </a:rPr>
                        <a:t> 363,032,112 </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358,685,396 </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a:t>
                      </a:r>
                      <a:r>
                        <a:rPr lang="en-ZA" sz="1050" b="1" u="none" strike="noStrike" dirty="0" smtClean="0">
                          <a:effectLst/>
                        </a:rPr>
                        <a:t>398 317 005</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a:t>
                      </a:r>
                      <a:r>
                        <a:rPr lang="en-ZA" sz="1050" b="1" u="none" strike="noStrike" dirty="0" smtClean="0">
                          <a:effectLst/>
                        </a:rPr>
                        <a:t>414 613 787</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i="0" u="none" strike="noStrike" dirty="0" smtClean="0">
                          <a:solidFill>
                            <a:srgbClr val="000000"/>
                          </a:solidFill>
                          <a:effectLst/>
                          <a:latin typeface="Arial Narrow" panose="020B0606020202030204" pitchFamily="34" charset="0"/>
                        </a:rPr>
                        <a:t>451 283 379</a:t>
                      </a:r>
                      <a:endParaRPr lang="en-ZA" sz="1050" b="1" i="0" u="none" strike="noStrike" dirty="0">
                        <a:solidFill>
                          <a:srgbClr val="000000"/>
                        </a:solidFill>
                        <a:effectLst/>
                        <a:latin typeface="Arial Narrow" panose="020B0606020202030204" pitchFamily="34" charset="0"/>
                      </a:endParaRPr>
                    </a:p>
                  </a:txBody>
                  <a:tcPr marL="9525" marR="9525" marT="9525" marB="0" anchor="ctr"/>
                </a:tc>
              </a:tr>
              <a:tr h="316998">
                <a:tc>
                  <a:txBody>
                    <a:bodyPr/>
                    <a:lstStyle/>
                    <a:p>
                      <a:pPr algn="ctr" fontAlgn="b"/>
                      <a:r>
                        <a:rPr lang="en-ZA" sz="1050" b="1" u="none" strike="noStrike">
                          <a:effectLst/>
                        </a:rPr>
                        <a:t>Operating surplus/ deficit</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ctr"/>
                      <a:r>
                        <a:rPr lang="en-ZA" sz="1050" b="1" u="none" strike="noStrike" dirty="0">
                          <a:effectLst/>
                        </a:rPr>
                        <a:t>  -63,752,172 </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-69,208,339 </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smtClean="0">
                          <a:effectLst/>
                        </a:rPr>
                        <a:t>-57 352 059</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i="0" u="none" strike="noStrike" dirty="0" smtClean="0">
                          <a:solidFill>
                            <a:srgbClr val="000000"/>
                          </a:solidFill>
                          <a:effectLst/>
                          <a:latin typeface="Arial Narrow" panose="020B0606020202030204" pitchFamily="34" charset="0"/>
                        </a:rPr>
                        <a:t>-17 243 120</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i="0" u="none" strike="noStrike" dirty="0" smtClean="0">
                          <a:solidFill>
                            <a:srgbClr val="000000"/>
                          </a:solidFill>
                          <a:effectLst/>
                          <a:latin typeface="Arial Narrow" panose="020B0606020202030204" pitchFamily="34" charset="0"/>
                        </a:rPr>
                        <a:t>-54 410 538</a:t>
                      </a:r>
                      <a:endParaRPr lang="en-ZA" sz="1050" b="1" i="0" u="none" strike="noStrike" dirty="0">
                        <a:solidFill>
                          <a:srgbClr val="000000"/>
                        </a:solidFill>
                        <a:effectLst/>
                        <a:latin typeface="Arial Narrow" panose="020B0606020202030204" pitchFamily="34" charset="0"/>
                      </a:endParaRPr>
                    </a:p>
                  </a:txBody>
                  <a:tcPr marL="9525" marR="9525" marT="9525" marB="0" anchor="ctr"/>
                </a:tc>
              </a:tr>
              <a:tr h="292128">
                <a:tc>
                  <a:txBody>
                    <a:bodyPr/>
                    <a:lstStyle/>
                    <a:p>
                      <a:pPr algn="ctr" fontAlgn="b"/>
                      <a:r>
                        <a:rPr lang="en-ZA" sz="1050" b="1" u="none" strike="noStrike">
                          <a:effectLst/>
                        </a:rPr>
                        <a:t>Capital expenditure</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ctr"/>
                      <a:r>
                        <a:rPr lang="en-ZA" sz="1050" b="1" u="none" strike="noStrike" dirty="0">
                          <a:effectLst/>
                        </a:rPr>
                        <a:t>   26,531,913 </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23,659,334 </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a:t>
                      </a:r>
                      <a:r>
                        <a:rPr lang="en-ZA" sz="1050" b="1" u="none" strike="noStrike" dirty="0" smtClean="0">
                          <a:effectLst/>
                        </a:rPr>
                        <a:t>27 44 083 </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smtClean="0">
                          <a:effectLst/>
                        </a:rPr>
                        <a:t>37 793 234</a:t>
                      </a: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i="0" u="none" strike="noStrike" dirty="0" smtClean="0">
                          <a:solidFill>
                            <a:srgbClr val="000000"/>
                          </a:solidFill>
                          <a:effectLst/>
                          <a:latin typeface="Arial Narrow" panose="020B0606020202030204" pitchFamily="34" charset="0"/>
                        </a:rPr>
                        <a:t>31</a:t>
                      </a:r>
                      <a:r>
                        <a:rPr lang="en-ZA" sz="1050" b="1" i="0" u="none" strike="noStrike" baseline="0" dirty="0" smtClean="0">
                          <a:solidFill>
                            <a:srgbClr val="000000"/>
                          </a:solidFill>
                          <a:effectLst/>
                          <a:latin typeface="Arial Narrow" panose="020B0606020202030204" pitchFamily="34" charset="0"/>
                        </a:rPr>
                        <a:t> 407 538</a:t>
                      </a:r>
                      <a:endParaRPr lang="en-ZA" sz="1050" b="1" i="0" u="none" strike="noStrike" dirty="0">
                        <a:solidFill>
                          <a:srgbClr val="000000"/>
                        </a:solidFill>
                        <a:effectLst/>
                        <a:latin typeface="Arial Narrow" panose="020B0606020202030204" pitchFamily="34" charset="0"/>
                      </a:endParaRPr>
                    </a:p>
                  </a:txBody>
                  <a:tcPr marL="9525" marR="9525" marT="9525" marB="0" anchor="ctr"/>
                </a:tc>
              </a:tr>
              <a:tr h="173902">
                <a:tc>
                  <a:txBody>
                    <a:bodyPr/>
                    <a:lstStyle/>
                    <a:p>
                      <a:pPr algn="ctr" fontAlgn="b"/>
                      <a:r>
                        <a:rPr lang="en-ZA" sz="1050" b="1" u="none" strike="noStrike">
                          <a:effectLst/>
                        </a:rPr>
                        <a:t>Conditional grants performance</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ctr"/>
                      <a:r>
                        <a:rPr lang="en-ZA" sz="1050" b="1" u="none" strike="noStrike" dirty="0">
                          <a:effectLst/>
                        </a:rPr>
                        <a:t> '69% </a:t>
                      </a:r>
                      <a:endParaRPr lang="en-ZA" sz="1050" b="1" i="0" u="none" strike="noStrike" dirty="0">
                        <a:solidFill>
                          <a:srgbClr val="FF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'81% </a:t>
                      </a:r>
                      <a:endParaRPr lang="en-ZA" sz="1050" b="1" i="0" u="none" strike="noStrike" dirty="0">
                        <a:solidFill>
                          <a:srgbClr val="FF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a:t>
                      </a:r>
                      <a:r>
                        <a:rPr lang="en-ZA" sz="1050" b="1" u="none" strike="noStrike" dirty="0" smtClean="0">
                          <a:effectLst/>
                        </a:rPr>
                        <a:t>‘93% </a:t>
                      </a:r>
                      <a:endParaRPr lang="en-ZA" sz="1050" b="1" i="0" u="none" strike="noStrike" dirty="0">
                        <a:solidFill>
                          <a:srgbClr val="FF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smtClean="0">
                          <a:effectLst/>
                        </a:rPr>
                        <a:t>97% </a:t>
                      </a:r>
                      <a:endParaRPr lang="en-ZA" sz="1050" b="1" i="0" u="none" strike="noStrike" dirty="0">
                        <a:solidFill>
                          <a:srgbClr val="FF0000"/>
                        </a:solidFill>
                        <a:effectLst/>
                        <a:latin typeface="Arial Narrow" panose="020B0606020202030204" pitchFamily="34" charset="0"/>
                      </a:endParaRPr>
                    </a:p>
                  </a:txBody>
                  <a:tcPr marL="9525" marR="9525" marT="9525" marB="0" anchor="ctr"/>
                </a:tc>
                <a:tc>
                  <a:txBody>
                    <a:bodyPr/>
                    <a:lstStyle/>
                    <a:p>
                      <a:pPr algn="ctr" fontAlgn="ctr"/>
                      <a:r>
                        <a:rPr lang="en-ZA" sz="1050" b="1" i="0" u="none" strike="noStrike" dirty="0" smtClean="0">
                          <a:solidFill>
                            <a:schemeClr val="tx1"/>
                          </a:solidFill>
                          <a:effectLst/>
                          <a:latin typeface="Arial Narrow" panose="020B0606020202030204" pitchFamily="34" charset="0"/>
                        </a:rPr>
                        <a:t>85%</a:t>
                      </a:r>
                      <a:endParaRPr lang="en-ZA" sz="1050" b="1" i="0" u="none" strike="noStrike" dirty="0">
                        <a:solidFill>
                          <a:schemeClr val="tx1"/>
                        </a:solidFill>
                        <a:effectLst/>
                        <a:latin typeface="Arial Narrow" panose="020B0606020202030204" pitchFamily="34" charset="0"/>
                      </a:endParaRPr>
                    </a:p>
                  </a:txBody>
                  <a:tcPr marL="9525" marR="9525" marT="9525" marB="0" anchor="ctr"/>
                </a:tc>
              </a:tr>
              <a:tr h="292128">
                <a:tc>
                  <a:txBody>
                    <a:bodyPr/>
                    <a:lstStyle/>
                    <a:p>
                      <a:pPr algn="ctr" fontAlgn="b"/>
                      <a:r>
                        <a:rPr lang="en-ZA" sz="1050" b="1" u="none" strike="noStrike">
                          <a:effectLst/>
                        </a:rPr>
                        <a:t>Cash/cash equivalents at the year end</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2,624,615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1,453,471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smtClean="0">
                          <a:effectLst/>
                        </a:rPr>
                        <a:t>12 667 402</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i="0" u="none" strike="noStrike" dirty="0" smtClean="0">
                          <a:solidFill>
                            <a:srgbClr val="000000"/>
                          </a:solidFill>
                          <a:effectLst/>
                          <a:latin typeface="Arial Narrow" panose="020B0606020202030204" pitchFamily="34" charset="0"/>
                        </a:rPr>
                        <a:t>12 473</a:t>
                      </a:r>
                      <a:r>
                        <a:rPr lang="en-ZA" sz="1050" b="1" i="0" u="none" strike="noStrike" baseline="0" dirty="0" smtClean="0">
                          <a:solidFill>
                            <a:srgbClr val="000000"/>
                          </a:solidFill>
                          <a:effectLst/>
                          <a:latin typeface="Arial Narrow" panose="020B0606020202030204" pitchFamily="34" charset="0"/>
                        </a:rPr>
                        <a:t> 161</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i="0" u="none" strike="noStrike" dirty="0" smtClean="0">
                          <a:solidFill>
                            <a:srgbClr val="000000"/>
                          </a:solidFill>
                          <a:effectLst/>
                          <a:latin typeface="Arial Narrow" panose="020B0606020202030204" pitchFamily="34" charset="0"/>
                        </a:rPr>
                        <a:t>5 715 066</a:t>
                      </a:r>
                      <a:endParaRPr lang="en-ZA" sz="1050" b="1" i="0" u="none" strike="noStrike" dirty="0">
                        <a:solidFill>
                          <a:srgbClr val="000000"/>
                        </a:solidFill>
                        <a:effectLst/>
                        <a:latin typeface="Arial Narrow" panose="020B0606020202030204" pitchFamily="34" charset="0"/>
                      </a:endParaRPr>
                    </a:p>
                  </a:txBody>
                  <a:tcPr marL="9525" marR="9525" marT="9525" marB="0" anchor="b"/>
                </a:tc>
              </a:tr>
              <a:tr h="173902">
                <a:tc>
                  <a:txBody>
                    <a:bodyPr/>
                    <a:lstStyle/>
                    <a:p>
                      <a:pPr algn="ctr" fontAlgn="b"/>
                      <a:r>
                        <a:rPr lang="en-ZA" sz="1050" b="1" u="none" strike="noStrike">
                          <a:effectLst/>
                        </a:rPr>
                        <a:t>Collection rate</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'75%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'72%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'72%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'72%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endParaRPr lang="en-ZA" sz="1050" b="1" i="0" u="none" strike="noStrike" dirty="0">
                        <a:solidFill>
                          <a:srgbClr val="000000"/>
                        </a:solidFill>
                        <a:effectLst/>
                        <a:latin typeface="Arial Narrow" panose="020B0606020202030204" pitchFamily="34" charset="0"/>
                      </a:endParaRPr>
                    </a:p>
                  </a:txBody>
                  <a:tcPr marL="9525" marR="9525" marT="9525" marB="0" anchor="b"/>
                </a:tc>
              </a:tr>
              <a:tr h="173902">
                <a:tc>
                  <a:txBody>
                    <a:bodyPr/>
                    <a:lstStyle/>
                    <a:p>
                      <a:pPr algn="ctr" fontAlgn="b"/>
                      <a:r>
                        <a:rPr lang="en-ZA" sz="1050" b="1" u="none" strike="noStrike">
                          <a:effectLst/>
                        </a:rPr>
                        <a:t>Cash/ Cost coverage ratio</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endParaRPr lang="en-ZA" sz="1050" b="1" i="0" u="none" strike="noStrike" dirty="0">
                        <a:solidFill>
                          <a:srgbClr val="000000"/>
                        </a:solidFill>
                        <a:effectLst/>
                        <a:latin typeface="Arial Narrow" panose="020B0606020202030204" pitchFamily="34" charset="0"/>
                      </a:endParaRPr>
                    </a:p>
                  </a:txBody>
                  <a:tcPr marL="9525" marR="9525" marT="9525" marB="0" anchor="b"/>
                </a:tc>
              </a:tr>
              <a:tr h="173902">
                <a:tc>
                  <a:txBody>
                    <a:bodyPr/>
                    <a:lstStyle/>
                    <a:p>
                      <a:pPr algn="ctr" fontAlgn="b"/>
                      <a:r>
                        <a:rPr lang="en-ZA" sz="1050" b="1" u="none" strike="noStrike">
                          <a:effectLst/>
                        </a:rPr>
                        <a:t>Debt to revenue ratio</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'0.69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'0.78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'0.78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'0.78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endParaRPr lang="en-ZA" sz="1050" b="1" i="0" u="none" strike="noStrike" dirty="0">
                        <a:solidFill>
                          <a:srgbClr val="000000"/>
                        </a:solidFill>
                        <a:effectLst/>
                        <a:latin typeface="Arial Narrow" panose="020B0606020202030204" pitchFamily="34" charset="0"/>
                      </a:endParaRPr>
                    </a:p>
                  </a:txBody>
                  <a:tcPr marL="9525" marR="9525" marT="9525" marB="0" anchor="b"/>
                </a:tc>
              </a:tr>
              <a:tr h="173902">
                <a:tc>
                  <a:txBody>
                    <a:bodyPr/>
                    <a:lstStyle/>
                    <a:p>
                      <a:pPr algn="ctr" fontAlgn="b"/>
                      <a:r>
                        <a:rPr lang="en-ZA" sz="1050" b="1" u="none" strike="noStrike">
                          <a:effectLst/>
                        </a:rPr>
                        <a:t>Current ratio</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'0.53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'0.53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'0.53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'0.53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i="0" u="none" strike="noStrike" dirty="0" smtClean="0">
                          <a:solidFill>
                            <a:srgbClr val="000000"/>
                          </a:solidFill>
                          <a:effectLst/>
                          <a:latin typeface="Arial Narrow" panose="020B0606020202030204" pitchFamily="34" charset="0"/>
                        </a:rPr>
                        <a:t>0.18</a:t>
                      </a:r>
                      <a:endParaRPr lang="en-ZA" sz="1050" b="1" i="0" u="none" strike="noStrike" dirty="0">
                        <a:solidFill>
                          <a:srgbClr val="000000"/>
                        </a:solidFill>
                        <a:effectLst/>
                        <a:latin typeface="Arial Narrow" panose="020B0606020202030204" pitchFamily="34" charset="0"/>
                      </a:endParaRPr>
                    </a:p>
                  </a:txBody>
                  <a:tcPr marL="9525" marR="9525" marT="9525" marB="0" anchor="b"/>
                </a:tc>
              </a:tr>
              <a:tr h="292128">
                <a:tc>
                  <a:txBody>
                    <a:bodyPr/>
                    <a:lstStyle/>
                    <a:p>
                      <a:pPr algn="ctr" fontAlgn="b"/>
                      <a:r>
                        <a:rPr lang="en-ZA" sz="1050" b="1" u="none" strike="noStrike">
                          <a:effectLst/>
                        </a:rPr>
                        <a:t>Outstanding debtors</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179,669,897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226,185,801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a:t>
                      </a:r>
                      <a:r>
                        <a:rPr lang="en-ZA" sz="1050" b="1" u="none" strike="noStrike" dirty="0" smtClean="0">
                          <a:effectLst/>
                        </a:rPr>
                        <a:t>19</a:t>
                      </a:r>
                      <a:r>
                        <a:rPr lang="en-ZA" sz="1050" b="1" u="none" strike="noStrike" baseline="0" dirty="0" smtClean="0">
                          <a:effectLst/>
                        </a:rPr>
                        <a:t> 779 587</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smtClean="0">
                          <a:effectLst/>
                        </a:rPr>
                        <a:t>24 135 584</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i="0" u="none" strike="noStrike" dirty="0" smtClean="0">
                          <a:solidFill>
                            <a:srgbClr val="000000"/>
                          </a:solidFill>
                          <a:effectLst/>
                          <a:latin typeface="Arial Narrow" panose="020B0606020202030204" pitchFamily="34" charset="0"/>
                        </a:rPr>
                        <a:t>31 075 059</a:t>
                      </a:r>
                      <a:endParaRPr lang="en-ZA" sz="1050" b="1" i="0" u="none" strike="noStrike" dirty="0">
                        <a:solidFill>
                          <a:srgbClr val="000000"/>
                        </a:solidFill>
                        <a:effectLst/>
                        <a:latin typeface="Arial Narrow" panose="020B0606020202030204" pitchFamily="34" charset="0"/>
                      </a:endParaRPr>
                    </a:p>
                  </a:txBody>
                  <a:tcPr marL="9525" marR="9525" marT="9525" marB="0" anchor="b"/>
                </a:tc>
              </a:tr>
              <a:tr h="292128">
                <a:tc>
                  <a:txBody>
                    <a:bodyPr/>
                    <a:lstStyle/>
                    <a:p>
                      <a:pPr algn="ctr" fontAlgn="b"/>
                      <a:r>
                        <a:rPr lang="en-ZA" sz="1050" b="1" u="none" strike="noStrike">
                          <a:effectLst/>
                        </a:rPr>
                        <a:t>Outstanding creditors</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230,073,450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544,411,185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a:effectLst/>
                        </a:rPr>
                        <a:t>    </a:t>
                      </a:r>
                      <a:r>
                        <a:rPr lang="en-ZA" sz="1050" b="1" u="none" strike="noStrike" dirty="0" smtClean="0">
                          <a:effectLst/>
                        </a:rPr>
                        <a:t>299 628 601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u="none" strike="noStrike" dirty="0" smtClean="0">
                          <a:effectLst/>
                        </a:rPr>
                        <a:t>325 889 022     </a:t>
                      </a:r>
                      <a:endParaRPr lang="en-ZA" sz="105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1050" b="1" i="0" u="none" strike="noStrike" dirty="0" smtClean="0">
                          <a:solidFill>
                            <a:srgbClr val="000000"/>
                          </a:solidFill>
                          <a:effectLst/>
                          <a:latin typeface="Arial Narrow" panose="020B0606020202030204" pitchFamily="34" charset="0"/>
                        </a:rPr>
                        <a:t>518 029 801</a:t>
                      </a:r>
                      <a:endParaRPr lang="en-ZA" sz="1050" b="1" i="0" u="none" strike="noStrike" dirty="0">
                        <a:solidFill>
                          <a:srgbClr val="000000"/>
                        </a:solidFill>
                        <a:effectLst/>
                        <a:latin typeface="Arial Narrow" panose="020B0606020202030204" pitchFamily="34" charset="0"/>
                      </a:endParaRPr>
                    </a:p>
                  </a:txBody>
                  <a:tcPr marL="9525" marR="9525" marT="9525" marB="0" anchor="b"/>
                </a:tc>
              </a:tr>
              <a:tr h="173902">
                <a:tc>
                  <a:txBody>
                    <a:bodyPr/>
                    <a:lstStyle/>
                    <a:p>
                      <a:pPr algn="ctr" fontAlgn="b"/>
                      <a:r>
                        <a:rPr lang="en-ZA" sz="1050" b="1" u="none" strike="noStrike">
                          <a:effectLst/>
                        </a:rPr>
                        <a:t>Cost coverage</a:t>
                      </a:r>
                      <a:endParaRPr lang="en-ZA" sz="105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ctr"/>
                      <a:endParaRPr lang="en-ZA"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50" b="1" u="none" strike="noStrike" dirty="0">
                          <a:effectLst/>
                        </a:rPr>
                        <a:t> </a:t>
                      </a:r>
                      <a:endParaRPr lang="en-ZA" sz="105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endParaRPr lang="en-ZA" sz="105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endParaRPr lang="en-ZA" sz="105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b"/>
                      <a:r>
                        <a:rPr lang="en-ZA" sz="1050" b="1" u="none" strike="noStrike" dirty="0">
                          <a:effectLst/>
                        </a:rPr>
                        <a:t> </a:t>
                      </a:r>
                      <a:endParaRPr lang="en-ZA" sz="1050" b="1" i="0" u="none" strike="noStrike" dirty="0">
                        <a:solidFill>
                          <a:srgbClr val="000000"/>
                        </a:solidFill>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153905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70" y="365126"/>
            <a:ext cx="7779080" cy="596775"/>
          </a:xfrm>
        </p:spPr>
        <p:txBody>
          <a:bodyPr>
            <a:normAutofit/>
          </a:bodyPr>
          <a:lstStyle/>
          <a:p>
            <a:r>
              <a:rPr lang="en-ZA" sz="2800" b="1" dirty="0">
                <a:latin typeface="Arial Black" panose="020B0A04020102020204" pitchFamily="34" charset="0"/>
              </a:rPr>
              <a:t>Financial Recovery Plan</a:t>
            </a:r>
          </a:p>
        </p:txBody>
      </p:sp>
      <p:sp>
        <p:nvSpPr>
          <p:cNvPr id="4" name="Rectangle 3"/>
          <p:cNvSpPr/>
          <p:nvPr/>
        </p:nvSpPr>
        <p:spPr>
          <a:xfrm>
            <a:off x="0" y="1104405"/>
            <a:ext cx="8372104" cy="3416320"/>
          </a:xfrm>
          <a:prstGeom prst="rect">
            <a:avLst/>
          </a:prstGeom>
        </p:spPr>
        <p:txBody>
          <a:bodyPr wrap="square">
            <a:spAutoFit/>
          </a:bodyPr>
          <a:lstStyle/>
          <a:p>
            <a:pPr marL="457200" indent="-457200">
              <a:buFont typeface="Wingdings" panose="05000000000000000000" pitchFamily="2" charset="2"/>
              <a:buChar char="§"/>
            </a:pPr>
            <a:r>
              <a:rPr lang="en-ZA" sz="2400" dirty="0" smtClean="0">
                <a:solidFill>
                  <a:srgbClr val="FF0000"/>
                </a:solidFill>
              </a:rPr>
              <a:t>Revenue enhancement strategy to be implemented fully and consideration to effect more revenue streams in our tariff structure in the 2022/2023 budget.</a:t>
            </a:r>
          </a:p>
          <a:p>
            <a:pPr marL="457200" indent="-457200">
              <a:buFont typeface="Wingdings" panose="05000000000000000000" pitchFamily="2" charset="2"/>
              <a:buChar char="§"/>
            </a:pPr>
            <a:r>
              <a:rPr lang="en-ZA" sz="2400" dirty="0" smtClean="0">
                <a:solidFill>
                  <a:srgbClr val="FF0000"/>
                </a:solidFill>
              </a:rPr>
              <a:t>Implementation of cost cutting measures and adherence to the cost containment policy.</a:t>
            </a:r>
          </a:p>
          <a:p>
            <a:pPr marL="457200" indent="-457200">
              <a:buFont typeface="Wingdings" panose="05000000000000000000" pitchFamily="2" charset="2"/>
              <a:buChar char="§"/>
            </a:pPr>
            <a:r>
              <a:rPr lang="en-ZA" sz="2400" dirty="0" smtClean="0">
                <a:solidFill>
                  <a:srgbClr val="FF0000"/>
                </a:solidFill>
              </a:rPr>
              <a:t>Progress on Cost containment is the approval of the policy and further reduction on excessive overtime to be limited to 40hrs per month per individual.</a:t>
            </a:r>
          </a:p>
          <a:p>
            <a:pPr marL="457200" indent="-457200">
              <a:buFont typeface="Wingdings" panose="05000000000000000000" pitchFamily="2" charset="2"/>
              <a:buChar char="§"/>
            </a:pPr>
            <a:r>
              <a:rPr lang="en-ZA" sz="2400" dirty="0" smtClean="0">
                <a:solidFill>
                  <a:srgbClr val="FF0000"/>
                </a:solidFill>
              </a:rPr>
              <a:t>Adherence to the payment plans in respect of prior year debts </a:t>
            </a:r>
            <a:endParaRPr lang="en-ZA" sz="2400" dirty="0">
              <a:solidFill>
                <a:srgbClr val="FF0000"/>
              </a:solidFill>
            </a:endParaRPr>
          </a:p>
        </p:txBody>
      </p:sp>
    </p:spTree>
    <p:extLst>
      <p:ext uri="{BB962C8B-B14F-4D97-AF65-F5344CB8AC3E}">
        <p14:creationId xmlns:p14="http://schemas.microsoft.com/office/powerpoint/2010/main" val="2205157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494675"/>
            <a:ext cx="8320478" cy="1690689"/>
          </a:xfrm>
        </p:spPr>
        <p:txBody>
          <a:bodyPr/>
          <a:lstStyle/>
          <a:p>
            <a:r>
              <a:rPr lang="en-ZA" b="1" dirty="0" smtClean="0">
                <a:latin typeface="Arial Black" panose="020B0A04020102020204" pitchFamily="34" charset="0"/>
              </a:rPr>
              <a:t>Cost Containment</a:t>
            </a:r>
            <a:endParaRPr lang="en-ZA" b="1" dirty="0">
              <a:latin typeface="Arial Black" panose="020B0A04020102020204" pitchFamily="34" charset="0"/>
            </a:endParaRPr>
          </a:p>
        </p:txBody>
      </p:sp>
    </p:spTree>
    <p:extLst>
      <p:ext uri="{BB962C8B-B14F-4D97-AF65-F5344CB8AC3E}">
        <p14:creationId xmlns:p14="http://schemas.microsoft.com/office/powerpoint/2010/main" val="3652952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34" y="0"/>
            <a:ext cx="8110616" cy="1169233"/>
          </a:xfrm>
        </p:spPr>
        <p:txBody>
          <a:bodyPr/>
          <a:lstStyle/>
          <a:p>
            <a:r>
              <a:rPr lang="en-ZA" dirty="0" smtClean="0">
                <a:latin typeface="Arial Black" panose="020B0A04020102020204" pitchFamily="34" charset="0"/>
              </a:rPr>
              <a:t>Distribution Losses</a:t>
            </a:r>
            <a:endParaRPr lang="en-ZA" dirty="0">
              <a:latin typeface="Arial Black" panose="020B0A04020102020204" pitchFamily="34" charset="0"/>
            </a:endParaRPr>
          </a:p>
        </p:txBody>
      </p:sp>
    </p:spTree>
    <p:extLst>
      <p:ext uri="{BB962C8B-B14F-4D97-AF65-F5344CB8AC3E}">
        <p14:creationId xmlns:p14="http://schemas.microsoft.com/office/powerpoint/2010/main" val="2842162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Auditor </a:t>
            </a:r>
            <a:r>
              <a:rPr lang="en-US" b="1" dirty="0" smtClean="0">
                <a:latin typeface="Arial Black" panose="020B0A04020102020204" pitchFamily="34" charset="0"/>
              </a:rPr>
              <a:t>Financial Performance </a:t>
            </a:r>
            <a:r>
              <a:rPr lang="en-US" b="1" dirty="0">
                <a:latin typeface="Arial Black" panose="020B0A04020102020204" pitchFamily="34" charset="0"/>
              </a:rPr>
              <a:t>– </a:t>
            </a:r>
            <a:r>
              <a:rPr lang="en-US" b="1" dirty="0" smtClean="0">
                <a:latin typeface="Arial Black" panose="020B0A04020102020204" pitchFamily="34" charset="0"/>
              </a:rPr>
              <a:t>2022/23</a:t>
            </a:r>
            <a:endParaRPr lang="en-ZA" dirty="0">
              <a:latin typeface="Arial Black" panose="020B0A04020102020204" pitchFamily="34" charset="0"/>
            </a:endParaRPr>
          </a:p>
        </p:txBody>
      </p:sp>
      <p:graphicFrame>
        <p:nvGraphicFramePr>
          <p:cNvPr id="4" name="Table 3">
            <a:extLst>
              <a:ext uri="{FF2B5EF4-FFF2-40B4-BE49-F238E27FC236}">
                <a16:creationId xmlns:a16="http://schemas.microsoft.com/office/drawing/2014/main" xmlns="" id="{3E63DA8E-3432-4786-9CB3-65695B5526DA}"/>
              </a:ext>
            </a:extLst>
          </p:cNvPr>
          <p:cNvGraphicFramePr>
            <a:graphicFrameLocks noGrp="1"/>
          </p:cNvGraphicFramePr>
          <p:nvPr>
            <p:extLst>
              <p:ext uri="{D42A27DB-BD31-4B8C-83A1-F6EECF244321}">
                <p14:modId xmlns:p14="http://schemas.microsoft.com/office/powerpoint/2010/main" val="3510022384"/>
              </p:ext>
            </p:extLst>
          </p:nvPr>
        </p:nvGraphicFramePr>
        <p:xfrm>
          <a:off x="374754" y="1577398"/>
          <a:ext cx="8769248" cy="2020242"/>
        </p:xfrm>
        <a:graphic>
          <a:graphicData uri="http://schemas.openxmlformats.org/drawingml/2006/table">
            <a:tbl>
              <a:tblPr firstRow="1" bandRow="1">
                <a:tableStyleId>{BC89EF96-8CEA-46FF-86C4-4CE0E7609802}</a:tableStyleId>
              </a:tblPr>
              <a:tblGrid>
                <a:gridCol w="2192312">
                  <a:extLst>
                    <a:ext uri="{9D8B030D-6E8A-4147-A177-3AD203B41FA5}">
                      <a16:colId xmlns:a16="http://schemas.microsoft.com/office/drawing/2014/main" xmlns="" val="4265217892"/>
                    </a:ext>
                  </a:extLst>
                </a:gridCol>
                <a:gridCol w="2192312">
                  <a:extLst>
                    <a:ext uri="{9D8B030D-6E8A-4147-A177-3AD203B41FA5}">
                      <a16:colId xmlns:a16="http://schemas.microsoft.com/office/drawing/2014/main" xmlns="" val="2386466402"/>
                    </a:ext>
                  </a:extLst>
                </a:gridCol>
                <a:gridCol w="2192312">
                  <a:extLst>
                    <a:ext uri="{9D8B030D-6E8A-4147-A177-3AD203B41FA5}">
                      <a16:colId xmlns:a16="http://schemas.microsoft.com/office/drawing/2014/main" xmlns="" val="3317206249"/>
                    </a:ext>
                  </a:extLst>
                </a:gridCol>
                <a:gridCol w="2192312">
                  <a:extLst>
                    <a:ext uri="{9D8B030D-6E8A-4147-A177-3AD203B41FA5}">
                      <a16:colId xmlns:a16="http://schemas.microsoft.com/office/drawing/2014/main" xmlns="" val="1393901345"/>
                    </a:ext>
                  </a:extLst>
                </a:gridCol>
              </a:tblGrid>
              <a:tr h="673414">
                <a:tc gridSpan="4">
                  <a:txBody>
                    <a:bodyPr/>
                    <a:lstStyle/>
                    <a:p>
                      <a:pPr algn="ctr"/>
                      <a:r>
                        <a:rPr lang="en-ZA" sz="1200" dirty="0"/>
                        <a:t>Audit Opinion</a:t>
                      </a:r>
                    </a:p>
                  </a:txBody>
                  <a:tcPr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019359611"/>
                  </a:ext>
                </a:extLst>
              </a:tr>
              <a:tr h="673414">
                <a:tc>
                  <a:txBody>
                    <a:bodyPr/>
                    <a:lstStyle/>
                    <a:p>
                      <a:pPr algn="ctr"/>
                      <a:r>
                        <a:rPr lang="en-ZA" sz="1200" b="1" dirty="0" smtClean="0"/>
                        <a:t>2017/18</a:t>
                      </a:r>
                      <a:endParaRPr lang="en-ZA" sz="1200" b="1" dirty="0"/>
                    </a:p>
                  </a:txBody>
                  <a:tcPr/>
                </a:tc>
                <a:tc>
                  <a:txBody>
                    <a:bodyPr/>
                    <a:lstStyle/>
                    <a:p>
                      <a:pPr algn="ctr"/>
                      <a:r>
                        <a:rPr lang="en-ZA" sz="1200" b="1" dirty="0" smtClean="0"/>
                        <a:t>2018/19</a:t>
                      </a:r>
                      <a:endParaRPr lang="en-ZA" sz="1200" b="1" dirty="0"/>
                    </a:p>
                  </a:txBody>
                  <a:tcPr/>
                </a:tc>
                <a:tc>
                  <a:txBody>
                    <a:bodyPr/>
                    <a:lstStyle/>
                    <a:p>
                      <a:pPr algn="ctr"/>
                      <a:r>
                        <a:rPr lang="en-ZA" sz="1200" b="1" dirty="0" smtClean="0"/>
                        <a:t>2019/20</a:t>
                      </a:r>
                      <a:endParaRPr lang="en-ZA" sz="1200" b="1" dirty="0"/>
                    </a:p>
                  </a:txBody>
                  <a:tcPr/>
                </a:tc>
                <a:tc>
                  <a:txBody>
                    <a:bodyPr/>
                    <a:lstStyle/>
                    <a:p>
                      <a:pPr algn="ctr"/>
                      <a:r>
                        <a:rPr lang="en-ZA" sz="1200" b="1" dirty="0" smtClean="0"/>
                        <a:t>2020/21</a:t>
                      </a:r>
                      <a:endParaRPr lang="en-ZA" sz="1200" b="1" dirty="0"/>
                    </a:p>
                  </a:txBody>
                  <a:tcPr/>
                </a:tc>
                <a:extLst>
                  <a:ext uri="{0D108BD9-81ED-4DB2-BD59-A6C34878D82A}">
                    <a16:rowId xmlns:a16="http://schemas.microsoft.com/office/drawing/2014/main" xmlns="" val="3347384176"/>
                  </a:ext>
                </a:extLst>
              </a:tr>
              <a:tr h="673414">
                <a:tc>
                  <a:txBody>
                    <a:bodyPr/>
                    <a:lstStyle/>
                    <a:p>
                      <a:r>
                        <a:rPr lang="en-ZA" sz="1200" b="1" dirty="0" smtClean="0"/>
                        <a:t>Qualified</a:t>
                      </a:r>
                      <a:endParaRPr lang="en-ZA"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t>Qualified</a:t>
                      </a:r>
                      <a:endParaRPr lang="en-ZA"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t>Unqualified</a:t>
                      </a:r>
                      <a:endParaRPr lang="en-ZA" sz="1200" b="1" dirty="0"/>
                    </a:p>
                  </a:txBody>
                  <a:tcPr/>
                </a:tc>
                <a:tc>
                  <a:txBody>
                    <a:bodyPr/>
                    <a:lstStyle/>
                    <a:p>
                      <a:r>
                        <a:rPr lang="en-ZA" sz="1200" b="1" dirty="0" err="1" smtClean="0"/>
                        <a:t>Unqulaified</a:t>
                      </a:r>
                      <a:endParaRPr lang="en-ZA" sz="1200" b="1" dirty="0"/>
                    </a:p>
                  </a:txBody>
                  <a:tcPr/>
                </a:tc>
                <a:extLst>
                  <a:ext uri="{0D108BD9-81ED-4DB2-BD59-A6C34878D82A}">
                    <a16:rowId xmlns:a16="http://schemas.microsoft.com/office/drawing/2014/main" xmlns="" val="3988887617"/>
                  </a:ext>
                </a:extLst>
              </a:tr>
            </a:tbl>
          </a:graphicData>
        </a:graphic>
      </p:graphicFrame>
    </p:spTree>
    <p:extLst>
      <p:ext uri="{BB962C8B-B14F-4D97-AF65-F5344CB8AC3E}">
        <p14:creationId xmlns:p14="http://schemas.microsoft.com/office/powerpoint/2010/main" val="3793368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Vertical Text Placeholder 2"/>
          <p:cNvSpPr>
            <a:spLocks noGrp="1"/>
          </p:cNvSpPr>
          <p:nvPr>
            <p:ph type="body" orient="vert" idx="1"/>
          </p:nvPr>
        </p:nvSpPr>
        <p:spPr/>
        <p:txBody>
          <a:bodyPr/>
          <a:lstStyle/>
          <a:p>
            <a:endParaRPr lang="en-ZA"/>
          </a:p>
        </p:txBody>
      </p:sp>
    </p:spTree>
    <p:extLst>
      <p:ext uri="{BB962C8B-B14F-4D97-AF65-F5344CB8AC3E}">
        <p14:creationId xmlns:p14="http://schemas.microsoft.com/office/powerpoint/2010/main" val="664408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4098" cy="1229193"/>
          </a:xfrm>
        </p:spPr>
        <p:txBody>
          <a:bodyPr>
            <a:normAutofit fontScale="90000"/>
          </a:bodyPr>
          <a:lstStyle/>
          <a:p>
            <a:r>
              <a:rPr lang="en-ZA" dirty="0" smtClean="0">
                <a:latin typeface="Arial Black" panose="020B0A04020102020204" pitchFamily="34" charset="0"/>
              </a:rPr>
              <a:t>Property Valuation and Rating</a:t>
            </a:r>
            <a:endParaRPr lang="en-ZA" dirty="0">
              <a:latin typeface="Arial Black" panose="020B0A04020102020204" pitchFamily="34" charset="0"/>
            </a:endParaRPr>
          </a:p>
        </p:txBody>
      </p:sp>
      <p:sp>
        <p:nvSpPr>
          <p:cNvPr id="3" name="Vertical Text Placeholder 2"/>
          <p:cNvSpPr>
            <a:spLocks noGrp="1"/>
          </p:cNvSpPr>
          <p:nvPr>
            <p:ph type="body" orient="vert" idx="1"/>
          </p:nvPr>
        </p:nvSpPr>
        <p:spPr/>
        <p:txBody>
          <a:bodyPr/>
          <a:lstStyle/>
          <a:p>
            <a:endParaRPr lang="en-ZA" dirty="0"/>
          </a:p>
        </p:txBody>
      </p:sp>
    </p:spTree>
    <p:extLst>
      <p:ext uri="{BB962C8B-B14F-4D97-AF65-F5344CB8AC3E}">
        <p14:creationId xmlns:p14="http://schemas.microsoft.com/office/powerpoint/2010/main" val="2383188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365126"/>
            <a:ext cx="8395429" cy="4116933"/>
          </a:xfrm>
        </p:spPr>
        <p:txBody>
          <a:bodyPr/>
          <a:lstStyle/>
          <a:p>
            <a:pPr algn="ctr"/>
            <a:r>
              <a:rPr lang="en-ZA" dirty="0" smtClean="0">
                <a:latin typeface="Arial Black" panose="020B0A04020102020204" pitchFamily="34" charset="0"/>
              </a:rPr>
              <a:t>FINANCIAL GOVERNANCE 3</a:t>
            </a:r>
            <a:endParaRPr lang="en-ZA" dirty="0">
              <a:latin typeface="Arial Black" panose="020B0A04020102020204" pitchFamily="34" charset="0"/>
            </a:endParaRPr>
          </a:p>
        </p:txBody>
      </p:sp>
    </p:spTree>
    <p:extLst>
      <p:ext uri="{BB962C8B-B14F-4D97-AF65-F5344CB8AC3E}">
        <p14:creationId xmlns:p14="http://schemas.microsoft.com/office/powerpoint/2010/main" val="638425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43" y="380116"/>
            <a:ext cx="8395429" cy="864067"/>
          </a:xfrm>
        </p:spPr>
        <p:txBody>
          <a:bodyPr>
            <a:normAutofit fontScale="90000"/>
          </a:bodyPr>
          <a:lstStyle/>
          <a:p>
            <a:r>
              <a:rPr lang="en-ZA" b="1" dirty="0">
                <a:latin typeface="Arial Black" panose="020B0A04020102020204" pitchFamily="34" charset="0"/>
              </a:rPr>
              <a:t>Special Adjustment Budget </a:t>
            </a:r>
            <a:endParaRPr lang="en-ZA" dirty="0">
              <a:latin typeface="Arial Black" panose="020B0A04020102020204" pitchFamily="34" charset="0"/>
            </a:endParaRPr>
          </a:p>
        </p:txBody>
      </p:sp>
      <p:sp>
        <p:nvSpPr>
          <p:cNvPr id="5" name="Rectangle 4"/>
          <p:cNvSpPr/>
          <p:nvPr/>
        </p:nvSpPr>
        <p:spPr>
          <a:xfrm>
            <a:off x="239843" y="1462420"/>
            <a:ext cx="8784236" cy="2308324"/>
          </a:xfrm>
          <a:prstGeom prst="rect">
            <a:avLst/>
          </a:prstGeom>
        </p:spPr>
        <p:txBody>
          <a:bodyPr wrap="square">
            <a:spAutoFit/>
          </a:bodyPr>
          <a:lstStyle/>
          <a:p>
            <a:pPr marL="342900" indent="-342900" algn="just">
              <a:buFont typeface="Arial" panose="020B0604020202020204" pitchFamily="34" charset="0"/>
              <a:buChar char="•"/>
            </a:pPr>
            <a:r>
              <a:rPr lang="en-ZA" dirty="0"/>
              <a:t>Did the municipality pass a special adjustment budget to authorise the previous year’s unauthorised expenditure in line with section 32 of the MFMA and Regulation 23 of the Municipal Budget and Reporting Regulations?</a:t>
            </a:r>
          </a:p>
          <a:p>
            <a:pPr marL="342900" indent="-342900" algn="just">
              <a:buFont typeface="Arial" panose="020B0604020202020204" pitchFamily="34" charset="0"/>
              <a:buChar char="•"/>
            </a:pPr>
            <a:r>
              <a:rPr lang="en-ZA" dirty="0">
                <a:solidFill>
                  <a:srgbClr val="FF0000"/>
                </a:solidFill>
              </a:rPr>
              <a:t>No there was no special adjustment budget to authorise previous year’s unauthorised expenditure</a:t>
            </a:r>
          </a:p>
          <a:p>
            <a:pPr marL="342900" indent="-342900" algn="just">
              <a:buFont typeface="Arial" panose="020B0604020202020204" pitchFamily="34" charset="0"/>
              <a:buChar char="•"/>
            </a:pPr>
            <a:r>
              <a:rPr lang="en-ZA" dirty="0"/>
              <a:t>Please provide details including the amount authorised, and the date the adjustment budget was passed.  </a:t>
            </a:r>
          </a:p>
          <a:p>
            <a:pPr marL="342900" indent="-342900" algn="just">
              <a:buFont typeface="Arial" panose="020B0604020202020204" pitchFamily="34" charset="0"/>
              <a:buChar char="•"/>
            </a:pPr>
            <a:r>
              <a:rPr lang="en-ZA" dirty="0">
                <a:solidFill>
                  <a:srgbClr val="FF0000"/>
                </a:solidFill>
              </a:rPr>
              <a:t>None</a:t>
            </a:r>
            <a:endParaRPr lang="en-ZA" dirty="0"/>
          </a:p>
        </p:txBody>
      </p:sp>
    </p:spTree>
    <p:extLst>
      <p:ext uri="{BB962C8B-B14F-4D97-AF65-F5344CB8AC3E}">
        <p14:creationId xmlns:p14="http://schemas.microsoft.com/office/powerpoint/2010/main" val="57442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910208"/>
          </a:xfrm>
        </p:spPr>
        <p:txBody>
          <a:bodyPr/>
          <a:lstStyle/>
          <a:p>
            <a:pPr algn="ctr"/>
            <a:r>
              <a:rPr lang="en-US" sz="2400" b="1" dirty="0" smtClean="0"/>
              <a:t>              Introductory </a:t>
            </a:r>
            <a:r>
              <a:rPr lang="en-US" sz="2400" b="1" dirty="0"/>
              <a:t>Remarks by the Accounting Officer </a:t>
            </a:r>
            <a:endParaRPr lang="en-ZA" sz="2400" b="1" dirty="0"/>
          </a:p>
        </p:txBody>
      </p:sp>
      <p:sp>
        <p:nvSpPr>
          <p:cNvPr id="3" name="Vertical Text Placeholder 2"/>
          <p:cNvSpPr>
            <a:spLocks noGrp="1"/>
          </p:cNvSpPr>
          <p:nvPr>
            <p:ph type="body" orient="vert" idx="1"/>
          </p:nvPr>
        </p:nvSpPr>
        <p:spPr>
          <a:xfrm>
            <a:off x="107504" y="1124744"/>
            <a:ext cx="8670736" cy="4338796"/>
          </a:xfrm>
        </p:spPr>
        <p:txBody>
          <a:bodyPr vert="horz">
            <a:normAutofit/>
          </a:bodyPr>
          <a:lstStyle/>
          <a:p>
            <a:pPr marL="457200" lvl="1" indent="0" algn="just">
              <a:spcBef>
                <a:spcPts val="0"/>
              </a:spcBef>
              <a:spcAft>
                <a:spcPts val="0"/>
              </a:spcAft>
              <a:buNone/>
            </a:pPr>
            <a:endParaRPr lang="en-ZA" sz="1600" dirty="0"/>
          </a:p>
          <a:p>
            <a:pPr lvl="1" algn="just">
              <a:spcBef>
                <a:spcPts val="0"/>
              </a:spcBef>
              <a:buFont typeface="Wingdings" panose="05000000000000000000" pitchFamily="2" charset="2"/>
              <a:buChar char="Ø"/>
            </a:pPr>
            <a:r>
              <a:rPr lang="en-ZA" sz="1800" dirty="0"/>
              <a:t>Due  to financial constraints and </a:t>
            </a:r>
            <a:r>
              <a:rPr lang="en-ZA" sz="1800" dirty="0" smtClean="0"/>
              <a:t>late payments to service </a:t>
            </a:r>
            <a:r>
              <a:rPr lang="en-ZA" sz="1800" dirty="0"/>
              <a:t>providers </a:t>
            </a:r>
            <a:r>
              <a:rPr lang="en-ZA" sz="1800" dirty="0" smtClean="0"/>
              <a:t>the  </a:t>
            </a:r>
            <a:r>
              <a:rPr lang="en-ZA" sz="1800" dirty="0"/>
              <a:t>municipality is unable to eliminate completely the fruitless and wasteful expenditure, from December 2019 Eskom interest are not being levied as we have an agreement to </a:t>
            </a:r>
            <a:r>
              <a:rPr lang="en-ZA" sz="1800" dirty="0" smtClean="0"/>
              <a:t>pay the </a:t>
            </a:r>
            <a:r>
              <a:rPr lang="en-ZA" sz="1800" dirty="0"/>
              <a:t>arrears over a period of 4 years.</a:t>
            </a:r>
          </a:p>
          <a:p>
            <a:pPr marL="457200" lvl="1" indent="0" algn="just">
              <a:spcBef>
                <a:spcPts val="0"/>
              </a:spcBef>
              <a:buNone/>
            </a:pPr>
            <a:endParaRPr lang="en-ZA" sz="1800" dirty="0"/>
          </a:p>
          <a:p>
            <a:pPr lvl="1" algn="just">
              <a:spcBef>
                <a:spcPts val="0"/>
              </a:spcBef>
              <a:buFont typeface="Wingdings" panose="05000000000000000000" pitchFamily="2" charset="2"/>
              <a:buChar char="Ø"/>
            </a:pPr>
            <a:r>
              <a:rPr lang="en-ZA" sz="1800" dirty="0"/>
              <a:t>Irregular expenditure are discouraged in any form , we abide by the Acts as stipulated.</a:t>
            </a:r>
          </a:p>
          <a:p>
            <a:pPr marL="457200" lvl="1" indent="0" algn="just">
              <a:spcBef>
                <a:spcPts val="0"/>
              </a:spcBef>
              <a:buNone/>
            </a:pPr>
            <a:endParaRPr lang="en-ZA" sz="1800" dirty="0"/>
          </a:p>
          <a:p>
            <a:pPr marL="457200" lvl="1" indent="0" algn="just">
              <a:spcBef>
                <a:spcPts val="0"/>
              </a:spcBef>
              <a:spcAft>
                <a:spcPts val="0"/>
              </a:spcAft>
              <a:buNone/>
            </a:pPr>
            <a:endParaRPr lang="en-ZA" sz="1800" dirty="0"/>
          </a:p>
          <a:p>
            <a:pPr lvl="1" algn="just">
              <a:spcBef>
                <a:spcPts val="0"/>
              </a:spcBef>
              <a:buFont typeface="Wingdings" panose="05000000000000000000" pitchFamily="2" charset="2"/>
              <a:buChar char="Ø"/>
            </a:pPr>
            <a:r>
              <a:rPr lang="en-ZA" sz="1800" dirty="0"/>
              <a:t>The plan for contractual employees is to advertise the vacant </a:t>
            </a:r>
            <a:r>
              <a:rPr lang="en-ZA" sz="1800" dirty="0" smtClean="0"/>
              <a:t>prioritised positions </a:t>
            </a:r>
            <a:r>
              <a:rPr lang="en-ZA" sz="1800" dirty="0"/>
              <a:t>and those who qualify will  then be </a:t>
            </a:r>
            <a:r>
              <a:rPr lang="en-ZA" sz="1800" dirty="0" smtClean="0"/>
              <a:t>absorbed, there is provision made for the Long Services and payable as and when due.</a:t>
            </a:r>
            <a:endParaRPr lang="en-ZA" sz="1800" dirty="0"/>
          </a:p>
          <a:p>
            <a:pPr marL="457200" lvl="1" indent="0" algn="just">
              <a:spcBef>
                <a:spcPts val="0"/>
              </a:spcBef>
              <a:spcAft>
                <a:spcPts val="0"/>
              </a:spcAft>
              <a:buNone/>
            </a:pPr>
            <a:endParaRPr lang="en-ZA" sz="1800" dirty="0"/>
          </a:p>
          <a:p>
            <a:pPr lvl="1" algn="just">
              <a:spcBef>
                <a:spcPts val="0"/>
              </a:spcBef>
              <a:buFont typeface="Wingdings" panose="05000000000000000000" pitchFamily="2" charset="2"/>
              <a:buChar char="Ø"/>
            </a:pPr>
            <a:r>
              <a:rPr lang="en-ZA" sz="1800" dirty="0"/>
              <a:t>The Municipality is experiencing cable theft and the by-law for electricity prohibit illegal connection with its consequences. </a:t>
            </a:r>
          </a:p>
          <a:p>
            <a:pPr lvl="1" algn="just">
              <a:spcBef>
                <a:spcPts val="0"/>
              </a:spcBef>
              <a:spcAft>
                <a:spcPts val="0"/>
              </a:spcAft>
              <a:buFont typeface="Wingdings" panose="05000000000000000000" pitchFamily="2" charset="2"/>
              <a:buChar char="Ø"/>
            </a:pPr>
            <a:endParaRPr lang="en-ZA" sz="1800"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CDA1804-B4B0-45AF-9A18-03D598D7A91C}"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rgbClr val="000000"/>
              </a:solidFill>
              <a:effectLst/>
              <a:uLnTx/>
              <a:uFillTx/>
              <a:latin typeface="Arial Bold Italic" pitchFamily="1" charset="0"/>
              <a:ea typeface="+mn-ea"/>
              <a:cs typeface="+mn-cs"/>
            </a:endParaRPr>
          </a:p>
        </p:txBody>
      </p:sp>
    </p:spTree>
    <p:extLst>
      <p:ext uri="{BB962C8B-B14F-4D97-AF65-F5344CB8AC3E}">
        <p14:creationId xmlns:p14="http://schemas.microsoft.com/office/powerpoint/2010/main" val="1634085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192" y="2149968"/>
            <a:ext cx="8164016" cy="838200"/>
          </a:xfrm>
        </p:spPr>
        <p:txBody>
          <a:bodyPr/>
          <a:lstStyle/>
          <a:p>
            <a:pPr algn="ctr"/>
            <a:r>
              <a:rPr lang="en-US" sz="2400" b="1" dirty="0" smtClean="0"/>
              <a:t> 1.2. Conditional </a:t>
            </a:r>
            <a:r>
              <a:rPr lang="en-US" sz="2400" b="1" dirty="0"/>
              <a:t>Grant Performance </a:t>
            </a:r>
            <a:endParaRPr lang="en-US" sz="1500" b="1"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solidFill>
                  <a:srgbClr val="808080"/>
                </a:solidFill>
              </a:rPr>
              <a:pPr>
                <a:defRPr/>
              </a:pPr>
              <a:t>40</a:t>
            </a:fld>
            <a:endParaRPr lang="en-US" sz="1400" b="0">
              <a:solidFill>
                <a:srgbClr val="000000"/>
              </a:solidFill>
            </a:endParaRPr>
          </a:p>
        </p:txBody>
      </p:sp>
    </p:spTree>
    <p:extLst>
      <p:ext uri="{BB962C8B-B14F-4D97-AF65-F5344CB8AC3E}">
        <p14:creationId xmlns:p14="http://schemas.microsoft.com/office/powerpoint/2010/main" val="38402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23544"/>
          </a:xfrm>
        </p:spPr>
        <p:txBody>
          <a:bodyPr/>
          <a:lstStyle/>
          <a:p>
            <a:r>
              <a:rPr lang="en-ZA" sz="2400" b="1" dirty="0"/>
              <a:t>Conditional Grant Performance – </a:t>
            </a:r>
            <a:r>
              <a:rPr lang="en-ZA" sz="2400" b="1" dirty="0" smtClean="0"/>
              <a:t>2021/22</a:t>
            </a: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CDA1804-B4B0-45AF-9A18-03D598D7A91C}"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400" b="0" i="0" u="none" strike="noStrike" kern="1200" cap="none" spc="0" normalizeH="0" baseline="0" noProof="0" dirty="0">
              <a:ln>
                <a:noFill/>
              </a:ln>
              <a:solidFill>
                <a:srgbClr val="000000"/>
              </a:solidFill>
              <a:effectLst/>
              <a:uLnTx/>
              <a:uFillTx/>
              <a:latin typeface="Arial Bold Italic" pitchFamily="1" charset="0"/>
              <a:ea typeface="+mn-ea"/>
              <a:cs typeface="+mn-cs"/>
            </a:endParaRPr>
          </a:p>
        </p:txBody>
      </p:sp>
      <p:graphicFrame>
        <p:nvGraphicFramePr>
          <p:cNvPr id="160" name="Table 159"/>
          <p:cNvGraphicFramePr>
            <a:graphicFrameLocks noGrp="1"/>
          </p:cNvGraphicFramePr>
          <p:nvPr>
            <p:extLst>
              <p:ext uri="{D42A27DB-BD31-4B8C-83A1-F6EECF244321}">
                <p14:modId xmlns:p14="http://schemas.microsoft.com/office/powerpoint/2010/main" val="1127838878"/>
              </p:ext>
            </p:extLst>
          </p:nvPr>
        </p:nvGraphicFramePr>
        <p:xfrm>
          <a:off x="628648" y="1117605"/>
          <a:ext cx="8248651" cy="4128507"/>
        </p:xfrm>
        <a:graphic>
          <a:graphicData uri="http://schemas.openxmlformats.org/drawingml/2006/table">
            <a:tbl>
              <a:tblPr>
                <a:tableStyleId>{5C22544A-7EE6-4342-B048-85BDC9FD1C3A}</a:tableStyleId>
              </a:tblPr>
              <a:tblGrid>
                <a:gridCol w="2525971"/>
                <a:gridCol w="242608"/>
                <a:gridCol w="685009"/>
                <a:gridCol w="685009"/>
                <a:gridCol w="685009"/>
                <a:gridCol w="685009"/>
                <a:gridCol w="685009"/>
                <a:gridCol w="685009"/>
                <a:gridCol w="685009"/>
                <a:gridCol w="685009"/>
              </a:tblGrid>
              <a:tr h="379139">
                <a:tc rowSpan="2">
                  <a:txBody>
                    <a:bodyPr/>
                    <a:lstStyle/>
                    <a:p>
                      <a:pPr algn="ctr" fontAlgn="ctr"/>
                      <a:r>
                        <a:rPr lang="en-ZA" sz="1000" b="1" u="none" strike="noStrike" dirty="0">
                          <a:effectLst/>
                        </a:rPr>
                        <a:t>Description</a:t>
                      </a:r>
                      <a:endParaRPr lang="en-ZA" sz="1000" b="1" i="0" u="none" strike="noStrike" dirty="0">
                        <a:solidFill>
                          <a:srgbClr val="000000"/>
                        </a:solidFill>
                        <a:effectLst/>
                        <a:latin typeface="Arial Narrow" panose="020B0606020202030204" pitchFamily="34" charset="0"/>
                      </a:endParaRPr>
                    </a:p>
                  </a:txBody>
                  <a:tcPr marL="9449" marR="9449" marT="9449" marB="0" anchor="ctr"/>
                </a:tc>
                <a:tc rowSpan="2">
                  <a:txBody>
                    <a:bodyPr/>
                    <a:lstStyle/>
                    <a:p>
                      <a:pPr algn="ctr" fontAlgn="ctr"/>
                      <a:r>
                        <a:rPr lang="en-ZA" sz="1000" b="1" u="none" strike="noStrike" dirty="0">
                          <a:effectLst/>
                        </a:rPr>
                        <a:t>Ref</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dirty="0">
                          <a:effectLst/>
                        </a:rPr>
                        <a:t>2020/21</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dirty="0">
                          <a:effectLst/>
                        </a:rPr>
                        <a:t>Budget Year 2021/22</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ctr"/>
                </a:tc>
              </a:tr>
              <a:tr h="480885">
                <a:tc vMerge="1">
                  <a:txBody>
                    <a:bodyPr/>
                    <a:lstStyle/>
                    <a:p>
                      <a:endParaRPr lang="en-ZA"/>
                    </a:p>
                  </a:txBody>
                  <a:tcPr/>
                </a:tc>
                <a:tc vMerge="1">
                  <a:txBody>
                    <a:bodyPr/>
                    <a:lstStyle/>
                    <a:p>
                      <a:endParaRPr lang="en-ZA"/>
                    </a:p>
                  </a:txBody>
                  <a:tcPr/>
                </a:tc>
                <a:tc>
                  <a:txBody>
                    <a:bodyPr/>
                    <a:lstStyle/>
                    <a:p>
                      <a:pPr algn="ctr" fontAlgn="ctr"/>
                      <a:r>
                        <a:rPr lang="en-ZA" sz="1000" b="1" u="none" strike="noStrike" dirty="0">
                          <a:effectLst/>
                        </a:rPr>
                        <a:t>Audited Outcome</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dirty="0">
                          <a:effectLst/>
                        </a:rPr>
                        <a:t>Original Budget</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a:effectLst/>
                        </a:rPr>
                        <a:t>Adjusted Budget</a:t>
                      </a:r>
                      <a:endParaRPr lang="en-ZA" sz="1000" b="1" i="0" u="none" strike="noStrike">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dirty="0">
                          <a:effectLst/>
                        </a:rPr>
                        <a:t>Monthly actual</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dirty="0">
                          <a:effectLst/>
                        </a:rPr>
                        <a:t>YearTD actual</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dirty="0">
                          <a:effectLst/>
                        </a:rPr>
                        <a:t>YearTD budget</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dirty="0">
                          <a:effectLst/>
                        </a:rPr>
                        <a:t>YTD variance</a:t>
                      </a:r>
                      <a:endParaRPr lang="en-ZA" sz="1000" b="1" i="0" u="none" strike="noStrike" dirty="0">
                        <a:solidFill>
                          <a:srgbClr val="000000"/>
                        </a:solidFill>
                        <a:effectLst/>
                        <a:latin typeface="Arial Narrow" panose="020B0606020202030204" pitchFamily="34" charset="0"/>
                      </a:endParaRPr>
                    </a:p>
                  </a:txBody>
                  <a:tcPr marL="9449" marR="9449" marT="9449" marB="0" anchor="ctr"/>
                </a:tc>
                <a:tc>
                  <a:txBody>
                    <a:bodyPr/>
                    <a:lstStyle/>
                    <a:p>
                      <a:pPr algn="ctr" fontAlgn="ctr"/>
                      <a:r>
                        <a:rPr lang="en-ZA" sz="1000" b="1" u="none" strike="noStrike">
                          <a:effectLst/>
                        </a:rPr>
                        <a:t>YTD variance</a:t>
                      </a:r>
                      <a:endParaRPr lang="en-ZA" sz="1000" b="1" i="0" u="none" strike="noStrike">
                        <a:solidFill>
                          <a:srgbClr val="000000"/>
                        </a:solidFill>
                        <a:effectLst/>
                        <a:latin typeface="Arial Narrow" panose="020B0606020202030204" pitchFamily="34" charset="0"/>
                      </a:endParaRPr>
                    </a:p>
                  </a:txBody>
                  <a:tcPr marL="9449" marR="9449" marT="9449" marB="0" anchor="ctr"/>
                </a:tc>
              </a:tr>
              <a:tr h="282873">
                <a:tc>
                  <a:txBody>
                    <a:bodyPr/>
                    <a:lstStyle/>
                    <a:p>
                      <a:pPr algn="l" fontAlgn="b"/>
                      <a:r>
                        <a:rPr lang="en-ZA" sz="1000" b="1" u="sng" strike="noStrike" dirty="0">
                          <a:effectLst/>
                        </a:rPr>
                        <a:t>Operating expenditure of Transfers and Grants</a:t>
                      </a:r>
                      <a:endParaRPr lang="en-ZA" sz="1000" b="1" i="0" u="sng" strike="noStrike" dirty="0">
                        <a:solidFill>
                          <a:srgbClr val="000000"/>
                        </a:solidFill>
                        <a:effectLst/>
                        <a:latin typeface="Arial Narrow" panose="020B0606020202030204" pitchFamily="34" charset="0"/>
                      </a:endParaRPr>
                    </a:p>
                  </a:txBody>
                  <a:tcPr marL="9449" marR="9449" marT="9449" marB="0" anchor="b"/>
                </a:tc>
                <a:tc>
                  <a:txBody>
                    <a:bodyPr/>
                    <a:lstStyle/>
                    <a:p>
                      <a:pPr algn="ctr"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nchor="b"/>
                </a:tc>
                <a:tc>
                  <a:txBody>
                    <a:bodyPr/>
                    <a:lstStyle/>
                    <a:p>
                      <a:pPr algn="ctr" fontAlgn="t"/>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tc>
              </a:tr>
              <a:tr h="282873">
                <a:tc>
                  <a:txBody>
                    <a:bodyPr/>
                    <a:lstStyle/>
                    <a:p>
                      <a:pPr algn="l" fontAlgn="b"/>
                      <a:r>
                        <a:rPr lang="en-ZA" sz="1000" b="1" u="none" strike="noStrike" dirty="0">
                          <a:effectLst/>
                        </a:rPr>
                        <a:t>National Government:</a:t>
                      </a:r>
                      <a:endParaRPr lang="en-ZA" sz="1000" b="1" i="0" u="none" strike="noStrike" dirty="0">
                        <a:solidFill>
                          <a:srgbClr val="000000"/>
                        </a:solidFill>
                        <a:effectLst/>
                        <a:latin typeface="Arial Narrow" panose="020B0606020202030204" pitchFamily="34" charset="0"/>
                      </a:endParaRPr>
                    </a:p>
                  </a:txBody>
                  <a:tcPr marL="85040" marR="9449" marT="9449" marB="0" anchor="b"/>
                </a:tc>
                <a:tc>
                  <a:txBody>
                    <a:bodyPr/>
                    <a:lstStyle/>
                    <a:p>
                      <a:pPr algn="ctr"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199,644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dirty="0">
                          <a:effectLst/>
                        </a:rPr>
                        <a:t>       174,429 </a:t>
                      </a:r>
                      <a:endParaRPr lang="en-ZA" sz="1000" b="1" i="0" u="none" strike="noStrike" dirty="0">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57,431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130,784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87,215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43,569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b"/>
                      <a:r>
                        <a:rPr lang="en-ZA" sz="1000" b="1" u="none" strike="noStrike" dirty="0">
                          <a:effectLst/>
                        </a:rPr>
                        <a:t>50.0%</a:t>
                      </a:r>
                      <a:endParaRPr lang="en-ZA" sz="1000" b="1" i="0" u="none" strike="noStrike" dirty="0">
                        <a:solidFill>
                          <a:srgbClr val="000000"/>
                        </a:solidFill>
                        <a:effectLst/>
                        <a:latin typeface="Arial Narrow" panose="020B0606020202030204" pitchFamily="34" charset="0"/>
                      </a:endParaRPr>
                    </a:p>
                  </a:txBody>
                  <a:tcPr marL="9449" marR="9449" marT="9449" marB="0" anchor="b"/>
                </a:tc>
              </a:tr>
              <a:tr h="282873">
                <a:tc>
                  <a:txBody>
                    <a:bodyPr/>
                    <a:lstStyle/>
                    <a:p>
                      <a:pPr algn="l" fontAlgn="b"/>
                      <a:r>
                        <a:rPr lang="en-ZA" sz="1000" b="1" u="none" strike="noStrike">
                          <a:effectLst/>
                        </a:rPr>
                        <a:t>Local Government Equitable Share</a:t>
                      </a:r>
                      <a:endParaRPr lang="en-ZA" sz="1000" b="1" i="0" u="none" strike="noStrike">
                        <a:solidFill>
                          <a:srgbClr val="000000"/>
                        </a:solidFill>
                        <a:effectLst/>
                        <a:latin typeface="Arial Narrow" panose="020B0606020202030204" pitchFamily="34" charset="0"/>
                      </a:endParaRPr>
                    </a:p>
                  </a:txBody>
                  <a:tcPr marL="170081" marR="9449" marT="9449" marB="0" anchor="b"/>
                </a:tc>
                <a:tc>
                  <a:txBody>
                    <a:bodyPr/>
                    <a:lstStyle/>
                    <a:p>
                      <a:pPr algn="ctr"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195,305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169,864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56,621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127,398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84,932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42,466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t"/>
                      <a:r>
                        <a:rPr lang="en-ZA" sz="1000" b="1" u="none" strike="noStrike" dirty="0" smtClean="0">
                          <a:effectLst/>
                        </a:rPr>
                        <a:t>                                50.0</a:t>
                      </a:r>
                      <a:r>
                        <a:rPr lang="en-ZA" sz="1000" b="1" u="none" strike="noStrike" dirty="0">
                          <a:effectLst/>
                        </a:rPr>
                        <a:t>%</a:t>
                      </a:r>
                      <a:endParaRPr lang="en-ZA" sz="1000" b="1" i="0" u="none" strike="noStrike" dirty="0">
                        <a:solidFill>
                          <a:srgbClr val="000000"/>
                        </a:solidFill>
                        <a:effectLst/>
                        <a:latin typeface="Arial Narrow" panose="020B0606020202030204" pitchFamily="34" charset="0"/>
                      </a:endParaRPr>
                    </a:p>
                  </a:txBody>
                  <a:tcPr marL="9449" marR="9449" marT="9449" marB="0"/>
                </a:tc>
              </a:tr>
              <a:tr h="282873">
                <a:tc>
                  <a:txBody>
                    <a:bodyPr/>
                    <a:lstStyle/>
                    <a:p>
                      <a:pPr algn="l" fontAlgn="b"/>
                      <a:r>
                        <a:rPr lang="en-ZA" sz="1000" b="1" u="none" strike="noStrike" dirty="0">
                          <a:effectLst/>
                        </a:rPr>
                        <a:t>Finance Management </a:t>
                      </a:r>
                      <a:endParaRPr lang="en-ZA" sz="1000" b="1" i="0" u="none" strike="noStrike" dirty="0">
                        <a:solidFill>
                          <a:srgbClr val="000000"/>
                        </a:solidFill>
                        <a:effectLst/>
                        <a:latin typeface="Arial Narrow" panose="020B0606020202030204" pitchFamily="34" charset="0"/>
                      </a:endParaRPr>
                    </a:p>
                  </a:txBody>
                  <a:tcPr marL="170081" marR="9449" marT="9449" marB="0" anchor="b"/>
                </a:tc>
                <a:tc>
                  <a:txBody>
                    <a:bodyPr/>
                    <a:lstStyle/>
                    <a:p>
                      <a:pPr algn="ctr"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2,700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2,850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810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1,671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1,425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246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t"/>
                      <a:r>
                        <a:rPr lang="en-ZA" sz="1000" b="1" u="none" strike="noStrike" dirty="0" smtClean="0">
                          <a:effectLst/>
                        </a:rPr>
                        <a:t>                               17.2</a:t>
                      </a:r>
                      <a:r>
                        <a:rPr lang="en-ZA" sz="1000" b="1" u="none" strike="noStrike" dirty="0">
                          <a:effectLst/>
                        </a:rPr>
                        <a:t>%</a:t>
                      </a:r>
                      <a:endParaRPr lang="en-ZA" sz="1000" b="1" i="0" u="none" strike="noStrike" dirty="0">
                        <a:solidFill>
                          <a:srgbClr val="000000"/>
                        </a:solidFill>
                        <a:effectLst/>
                        <a:latin typeface="Arial Narrow" panose="020B0606020202030204" pitchFamily="34" charset="0"/>
                      </a:endParaRPr>
                    </a:p>
                  </a:txBody>
                  <a:tcPr marL="9449" marR="9449" marT="9449" marB="0"/>
                </a:tc>
              </a:tr>
              <a:tr h="282873">
                <a:tc>
                  <a:txBody>
                    <a:bodyPr/>
                    <a:lstStyle/>
                    <a:p>
                      <a:pPr algn="l" fontAlgn="b"/>
                      <a:r>
                        <a:rPr lang="en-ZA" sz="1000" b="1" u="none" strike="noStrike" dirty="0">
                          <a:effectLst/>
                        </a:rPr>
                        <a:t>EPWP Incentive</a:t>
                      </a:r>
                      <a:endParaRPr lang="en-ZA" sz="1000" b="1" i="0" u="none" strike="noStrike" dirty="0">
                        <a:solidFill>
                          <a:srgbClr val="000000"/>
                        </a:solidFill>
                        <a:effectLst/>
                        <a:latin typeface="Arial Narrow" panose="020B0606020202030204" pitchFamily="34" charset="0"/>
                      </a:endParaRPr>
                    </a:p>
                  </a:txBody>
                  <a:tcPr marL="170081" marR="9449" marT="9449" marB="0" anchor="b"/>
                </a:tc>
                <a:tc>
                  <a:txBody>
                    <a:bodyPr/>
                    <a:lstStyle/>
                    <a:p>
                      <a:pPr algn="ctr"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1,639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1,715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dirty="0">
                          <a:effectLst/>
                        </a:rPr>
                        <a:t>           1,715 </a:t>
                      </a:r>
                      <a:endParaRPr lang="en-ZA" sz="1000" b="1" i="0" u="none" strike="noStrike" dirty="0">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858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858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t"/>
                      <a:r>
                        <a:rPr lang="en-ZA" sz="1000" b="1" u="none" strike="noStrike" dirty="0" smtClean="0">
                          <a:effectLst/>
                        </a:rPr>
                        <a:t>                                 100.0</a:t>
                      </a:r>
                      <a:r>
                        <a:rPr lang="en-ZA" sz="1000" b="1" u="none" strike="noStrike" dirty="0">
                          <a:effectLst/>
                        </a:rPr>
                        <a:t>%</a:t>
                      </a:r>
                      <a:endParaRPr lang="en-ZA" sz="1000" b="1" i="0" u="none" strike="noStrike" dirty="0">
                        <a:solidFill>
                          <a:srgbClr val="000000"/>
                        </a:solidFill>
                        <a:effectLst/>
                        <a:latin typeface="Arial Narrow" panose="020B0606020202030204" pitchFamily="34" charset="0"/>
                      </a:endParaRPr>
                    </a:p>
                  </a:txBody>
                  <a:tcPr marL="9449" marR="9449" marT="9449" marB="0"/>
                </a:tc>
              </a:tr>
              <a:tr h="282873">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170081" marR="9449" marT="9449" marB="0" anchor="b"/>
                </a:tc>
                <a:tc>
                  <a:txBody>
                    <a:bodyPr/>
                    <a:lstStyle/>
                    <a:p>
                      <a:pPr algn="ctr"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t"/>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tc>
              </a:tr>
              <a:tr h="282873">
                <a:tc>
                  <a:txBody>
                    <a:bodyPr/>
                    <a:lstStyle/>
                    <a:p>
                      <a:pPr algn="l" fontAlgn="b"/>
                      <a:r>
                        <a:rPr lang="en-ZA" sz="1000" b="1" u="sng" strike="noStrike">
                          <a:effectLst/>
                        </a:rPr>
                        <a:t>Capital expenditure of Transfers and Grants</a:t>
                      </a:r>
                      <a:endParaRPr lang="en-ZA" sz="1000" b="1" i="0" u="sng" strike="noStrike">
                        <a:solidFill>
                          <a:srgbClr val="000000"/>
                        </a:solidFill>
                        <a:effectLst/>
                        <a:latin typeface="Arial Narrow" panose="020B0606020202030204" pitchFamily="34" charset="0"/>
                      </a:endParaRPr>
                    </a:p>
                  </a:txBody>
                  <a:tcPr marL="9449" marR="9449" marT="9449" marB="0" anchor="b"/>
                </a:tc>
                <a:tc>
                  <a:txBody>
                    <a:bodyPr/>
                    <a:lstStyle/>
                    <a:p>
                      <a:pPr algn="ctr"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t"/>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tc>
              </a:tr>
              <a:tr h="282873">
                <a:tc>
                  <a:txBody>
                    <a:bodyPr/>
                    <a:lstStyle/>
                    <a:p>
                      <a:pPr algn="l" fontAlgn="b"/>
                      <a:r>
                        <a:rPr lang="en-ZA" sz="1000" b="1" u="none" strike="noStrike">
                          <a:effectLst/>
                        </a:rPr>
                        <a:t>National Government:</a:t>
                      </a:r>
                      <a:endParaRPr lang="en-ZA" sz="1000" b="1" i="0" u="none" strike="noStrike">
                        <a:solidFill>
                          <a:srgbClr val="000000"/>
                        </a:solidFill>
                        <a:effectLst/>
                        <a:latin typeface="Arial Narrow" panose="020B0606020202030204" pitchFamily="34" charset="0"/>
                      </a:endParaRPr>
                    </a:p>
                  </a:txBody>
                  <a:tcPr marL="85040" marR="9449" marT="9449" marB="0" anchor="b"/>
                </a:tc>
                <a:tc>
                  <a:txBody>
                    <a:bodyPr/>
                    <a:lstStyle/>
                    <a:p>
                      <a:pPr algn="ctr"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37,793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36,988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196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17,335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15,412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1,923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b"/>
                      <a:r>
                        <a:rPr lang="en-ZA" sz="1000" b="1" u="none" strike="noStrike" dirty="0">
                          <a:effectLst/>
                        </a:rPr>
                        <a:t>12.5%</a:t>
                      </a:r>
                      <a:endParaRPr lang="en-ZA" sz="1000" b="1" i="0" u="none" strike="noStrike" dirty="0">
                        <a:solidFill>
                          <a:srgbClr val="000000"/>
                        </a:solidFill>
                        <a:effectLst/>
                        <a:latin typeface="Arial Narrow" panose="020B0606020202030204" pitchFamily="34" charset="0"/>
                      </a:endParaRPr>
                    </a:p>
                  </a:txBody>
                  <a:tcPr marL="9449" marR="9449" marT="9449" marB="0" anchor="b"/>
                </a:tc>
              </a:tr>
              <a:tr h="282873">
                <a:tc>
                  <a:txBody>
                    <a:bodyPr/>
                    <a:lstStyle/>
                    <a:p>
                      <a:pPr algn="l" fontAlgn="b"/>
                      <a:r>
                        <a:rPr lang="en-ZA" sz="1000" b="1" u="none" strike="noStrike" dirty="0">
                          <a:effectLst/>
                        </a:rPr>
                        <a:t>Municipal Infrastructure Grant</a:t>
                      </a:r>
                      <a:endParaRPr lang="en-ZA" sz="1000" b="1" i="0" u="none" strike="noStrike" dirty="0">
                        <a:solidFill>
                          <a:srgbClr val="000000"/>
                        </a:solidFill>
                        <a:effectLst/>
                        <a:latin typeface="Arial Narrow" panose="020B0606020202030204" pitchFamily="34" charset="0"/>
                      </a:endParaRPr>
                    </a:p>
                  </a:txBody>
                  <a:tcPr marL="170081" marR="9449" marT="9449" marB="0" anchor="b"/>
                </a:tc>
                <a:tc>
                  <a:txBody>
                    <a:bodyPr/>
                    <a:lstStyle/>
                    <a:p>
                      <a:pPr algn="ctr" fontAlgn="b"/>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37,793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36,988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196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17,335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15,412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1,923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t"/>
                      <a:r>
                        <a:rPr lang="en-ZA" sz="1000" b="1" u="none" strike="noStrike" dirty="0" smtClean="0">
                          <a:effectLst/>
                        </a:rPr>
                        <a:t>                                     12.5</a:t>
                      </a:r>
                      <a:r>
                        <a:rPr lang="en-ZA" sz="1000" b="1" u="none" strike="noStrike" dirty="0">
                          <a:effectLst/>
                        </a:rPr>
                        <a:t>%</a:t>
                      </a:r>
                      <a:endParaRPr lang="en-ZA" sz="1000" b="1" i="0" u="none" strike="noStrike" dirty="0">
                        <a:solidFill>
                          <a:srgbClr val="000000"/>
                        </a:solidFill>
                        <a:effectLst/>
                        <a:latin typeface="Arial Narrow" panose="020B0606020202030204" pitchFamily="34" charset="0"/>
                      </a:endParaRPr>
                    </a:p>
                  </a:txBody>
                  <a:tcPr marL="9449" marR="9449" marT="9449" marB="0"/>
                </a:tc>
              </a:tr>
              <a:tr h="282873">
                <a:tc>
                  <a:txBody>
                    <a:bodyPr/>
                    <a:lstStyle/>
                    <a:p>
                      <a:pPr algn="l" fontAlgn="b"/>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nchor="b"/>
                </a:tc>
                <a:tc>
                  <a:txBody>
                    <a:bodyPr/>
                    <a:lstStyle/>
                    <a:p>
                      <a:pPr algn="ctr"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t"/>
                      <a:r>
                        <a:rPr lang="en-ZA" sz="1000" b="1" u="none" strike="noStrike" dirty="0">
                          <a:effectLst/>
                        </a:rPr>
                        <a:t> </a:t>
                      </a:r>
                      <a:endParaRPr lang="en-ZA" sz="1000" b="1" i="0" u="none" strike="noStrike" dirty="0">
                        <a:solidFill>
                          <a:srgbClr val="000000"/>
                        </a:solidFill>
                        <a:effectLst/>
                        <a:latin typeface="Arial Narrow" panose="020B0606020202030204" pitchFamily="34" charset="0"/>
                      </a:endParaRPr>
                    </a:p>
                  </a:txBody>
                  <a:tcPr marL="9449" marR="9449" marT="9449" marB="0"/>
                </a:tc>
              </a:tr>
              <a:tr h="282873">
                <a:tc>
                  <a:txBody>
                    <a:bodyPr/>
                    <a:lstStyle/>
                    <a:p>
                      <a:pPr algn="l" fontAlgn="b"/>
                      <a:r>
                        <a:rPr lang="en-ZA" sz="1000" b="1" u="none" strike="noStrike">
                          <a:effectLst/>
                        </a:rPr>
                        <a:t>TOTAL EXPENDITURE OF TRANSFERS AND GRANTS</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b"/>
                      <a:r>
                        <a:rPr lang="en-ZA" sz="1000" b="1" u="none" strike="noStrike">
                          <a:effectLst/>
                        </a:rPr>
                        <a:t>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dirty="0">
                          <a:effectLst/>
                        </a:rPr>
                        <a:t>       237,437 </a:t>
                      </a:r>
                      <a:endParaRPr lang="en-ZA" sz="1000" b="1" i="0" u="none" strike="noStrike" dirty="0">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211,417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57,627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148,119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102,626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l" fontAlgn="b"/>
                      <a:r>
                        <a:rPr lang="en-ZA" sz="1000" b="1" u="none" strike="noStrike">
                          <a:effectLst/>
                        </a:rPr>
                        <a:t>         45,493 </a:t>
                      </a:r>
                      <a:endParaRPr lang="en-ZA" sz="1000" b="1" i="0" u="none" strike="noStrike">
                        <a:solidFill>
                          <a:srgbClr val="000000"/>
                        </a:solidFill>
                        <a:effectLst/>
                        <a:latin typeface="Arial Narrow" panose="020B0606020202030204" pitchFamily="34" charset="0"/>
                      </a:endParaRPr>
                    </a:p>
                  </a:txBody>
                  <a:tcPr marL="9449" marR="9449" marT="9449" marB="0" anchor="b"/>
                </a:tc>
                <a:tc>
                  <a:txBody>
                    <a:bodyPr/>
                    <a:lstStyle/>
                    <a:p>
                      <a:pPr algn="ctr" fontAlgn="t"/>
                      <a:r>
                        <a:rPr lang="en-ZA" sz="1000" b="1" u="none" strike="noStrike" dirty="0" smtClean="0">
                          <a:effectLst/>
                        </a:rPr>
                        <a:t>                                44.3</a:t>
                      </a:r>
                      <a:r>
                        <a:rPr lang="en-ZA" sz="1000" b="1" u="none" strike="noStrike" dirty="0">
                          <a:effectLst/>
                        </a:rPr>
                        <a:t>%</a:t>
                      </a:r>
                      <a:endParaRPr lang="en-ZA" sz="1000" b="1" i="0" u="none" strike="noStrike" dirty="0">
                        <a:solidFill>
                          <a:srgbClr val="000000"/>
                        </a:solidFill>
                        <a:effectLst/>
                        <a:latin typeface="Arial Narrow" panose="020B0606020202030204" pitchFamily="34" charset="0"/>
                      </a:endParaRPr>
                    </a:p>
                  </a:txBody>
                  <a:tcPr marL="9449" marR="9449" marT="9449" marB="0"/>
                </a:tc>
              </a:tr>
            </a:tbl>
          </a:graphicData>
        </a:graphic>
      </p:graphicFrame>
    </p:spTree>
    <p:extLst>
      <p:ext uri="{BB962C8B-B14F-4D97-AF65-F5344CB8AC3E}">
        <p14:creationId xmlns:p14="http://schemas.microsoft.com/office/powerpoint/2010/main" val="2714270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2" y="365126"/>
            <a:ext cx="8007348" cy="1069759"/>
          </a:xfrm>
        </p:spPr>
        <p:txBody>
          <a:bodyPr>
            <a:noAutofit/>
          </a:bodyPr>
          <a:lstStyle/>
          <a:p>
            <a:r>
              <a:rPr lang="en-ZA" sz="2400" dirty="0">
                <a:latin typeface="Arial" panose="020B0604020202020204" pitchFamily="34" charset="0"/>
                <a:cs typeface="Arial" panose="020B0604020202020204" pitchFamily="34" charset="0"/>
              </a:rPr>
              <a:t>Conditional Grant Performance </a:t>
            </a:r>
            <a:r>
              <a:rPr lang="en-ZA" sz="2400" dirty="0" smtClean="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2019/20,  2020/21 and 2021/22</a:t>
            </a:r>
          </a:p>
        </p:txBody>
      </p:sp>
      <p:sp>
        <p:nvSpPr>
          <p:cNvPr id="5" name="Rectangle 4"/>
          <p:cNvSpPr/>
          <p:nvPr/>
        </p:nvSpPr>
        <p:spPr>
          <a:xfrm>
            <a:off x="324884" y="1576264"/>
            <a:ext cx="8577378" cy="800219"/>
          </a:xfrm>
          <a:prstGeom prst="rect">
            <a:avLst/>
          </a:prstGeom>
        </p:spPr>
        <p:txBody>
          <a:bodyPr wrap="square">
            <a:spAutoFit/>
          </a:bodyPr>
          <a:lstStyle/>
          <a:p>
            <a:pPr marL="57150" indent="0">
              <a:spcBef>
                <a:spcPts val="600"/>
              </a:spcBef>
              <a:spcAft>
                <a:spcPts val="600"/>
              </a:spcAft>
              <a:buNone/>
            </a:pPr>
            <a:r>
              <a:rPr lang="en-ZA" dirty="0"/>
              <a:t>Unspent conditional </a:t>
            </a:r>
            <a:r>
              <a:rPr lang="en-ZA" dirty="0" smtClean="0"/>
              <a:t>grants:</a:t>
            </a:r>
          </a:p>
          <a:p>
            <a:pPr marL="57150" indent="0">
              <a:spcBef>
                <a:spcPts val="600"/>
              </a:spcBef>
              <a:spcAft>
                <a:spcPts val="600"/>
              </a:spcAft>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194334748"/>
              </p:ext>
            </p:extLst>
          </p:nvPr>
        </p:nvGraphicFramePr>
        <p:xfrm>
          <a:off x="495301" y="2042161"/>
          <a:ext cx="8020049" cy="1240933"/>
        </p:xfrm>
        <a:graphic>
          <a:graphicData uri="http://schemas.openxmlformats.org/drawingml/2006/table">
            <a:tbl>
              <a:tblPr>
                <a:tableStyleId>{5C22544A-7EE6-4342-B048-85BDC9FD1C3A}</a:tableStyleId>
              </a:tblPr>
              <a:tblGrid>
                <a:gridCol w="2832099"/>
                <a:gridCol w="1158800"/>
                <a:gridCol w="1479055"/>
                <a:gridCol w="1338800"/>
                <a:gridCol w="1211295"/>
              </a:tblGrid>
              <a:tr h="144984">
                <a:tc>
                  <a:txBody>
                    <a:bodyPr/>
                    <a:lstStyle/>
                    <a:p>
                      <a:pPr algn="l" fontAlgn="b"/>
                      <a:r>
                        <a:rPr lang="en-ZA" sz="1100" b="1" u="none" strike="noStrike" dirty="0">
                          <a:effectLst/>
                        </a:rPr>
                        <a:t> </a:t>
                      </a:r>
                      <a:endParaRPr lang="en-ZA" sz="1100" b="1" i="0" u="none" strike="noStrike" dirty="0">
                        <a:effectLst/>
                        <a:latin typeface="Arial" panose="020B0604020202020204" pitchFamily="34" charset="0"/>
                      </a:endParaRPr>
                    </a:p>
                  </a:txBody>
                  <a:tcPr marL="0" marR="0" marT="0" marB="0" anchor="b"/>
                </a:tc>
                <a:tc gridSpan="4">
                  <a:txBody>
                    <a:bodyPr/>
                    <a:lstStyle/>
                    <a:p>
                      <a:pPr algn="ctr" fontAlgn="ctr"/>
                      <a:r>
                        <a:rPr lang="en-ZA" sz="1100" b="1" u="none" strike="noStrike">
                          <a:effectLst/>
                        </a:rPr>
                        <a:t>2019/2020</a:t>
                      </a:r>
                      <a:endParaRPr lang="en-ZA" sz="1100" b="1" i="0" u="none" strike="noStrike">
                        <a:effectLst/>
                        <a:latin typeface="Arial" panose="020B060402020202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r>
              <a:tr h="151888">
                <a:tc>
                  <a:txBody>
                    <a:bodyPr/>
                    <a:lstStyle/>
                    <a:p>
                      <a:pPr algn="l" fontAlgn="b"/>
                      <a:r>
                        <a:rPr lang="en-ZA" sz="1100" b="1" u="none" strike="noStrike" dirty="0">
                          <a:effectLst/>
                        </a:rPr>
                        <a:t> </a:t>
                      </a:r>
                      <a:endParaRPr lang="en-ZA" sz="1100" b="1" i="0" u="none" strike="noStrike" dirty="0">
                        <a:effectLst/>
                        <a:latin typeface="Arial" panose="020B0604020202020204" pitchFamily="34" charset="0"/>
                      </a:endParaRPr>
                    </a:p>
                  </a:txBody>
                  <a:tcPr marL="0" marR="0" marT="0" marB="0" anchor="b"/>
                </a:tc>
                <a:tc gridSpan="4">
                  <a:txBody>
                    <a:bodyPr/>
                    <a:lstStyle/>
                    <a:p>
                      <a:pPr algn="ctr" fontAlgn="ctr"/>
                      <a:r>
                        <a:rPr lang="en-ZA" sz="1100" b="1" u="none" strike="noStrike">
                          <a:effectLst/>
                        </a:rPr>
                        <a:t>R</a:t>
                      </a:r>
                      <a:endParaRPr lang="en-ZA" sz="1100" b="1" i="0" u="none" strike="noStrike">
                        <a:effectLst/>
                        <a:latin typeface="Arial" panose="020B060402020202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r>
              <a:tr h="302259">
                <a:tc>
                  <a:txBody>
                    <a:bodyPr/>
                    <a:lstStyle/>
                    <a:p>
                      <a:pPr algn="l" fontAlgn="b"/>
                      <a:r>
                        <a:rPr lang="en-ZA" sz="1100" b="1" u="none" strike="noStrike" dirty="0">
                          <a:effectLst/>
                        </a:rPr>
                        <a:t> </a:t>
                      </a:r>
                      <a:endParaRPr lang="en-ZA" sz="1100" b="1" i="0" u="none" strike="noStrike" dirty="0">
                        <a:effectLst/>
                        <a:latin typeface="Arial" panose="020B0604020202020204" pitchFamily="34" charset="0"/>
                      </a:endParaRPr>
                    </a:p>
                  </a:txBody>
                  <a:tcPr marL="0" marR="0" marT="0" marB="0" anchor="b"/>
                </a:tc>
                <a:tc>
                  <a:txBody>
                    <a:bodyPr/>
                    <a:lstStyle/>
                    <a:p>
                      <a:pPr algn="ctr" fontAlgn="ctr"/>
                      <a:r>
                        <a:rPr lang="en-ZA" sz="1100" b="1" u="none" strike="noStrike">
                          <a:effectLst/>
                        </a:rPr>
                        <a:t>Opening Balance</a:t>
                      </a:r>
                      <a:endParaRPr lang="en-ZA" sz="1100" b="1" i="0" u="none" strike="noStrike">
                        <a:effectLst/>
                        <a:latin typeface="Arial" panose="020B0604020202020204" pitchFamily="34" charset="0"/>
                      </a:endParaRPr>
                    </a:p>
                  </a:txBody>
                  <a:tcPr marL="0" marR="0" marT="0" marB="0" anchor="ctr"/>
                </a:tc>
                <a:tc>
                  <a:txBody>
                    <a:bodyPr/>
                    <a:lstStyle/>
                    <a:p>
                      <a:pPr algn="ctr" fontAlgn="ctr"/>
                      <a:r>
                        <a:rPr lang="en-ZA" sz="1100" b="1" u="none" strike="noStrike">
                          <a:effectLst/>
                        </a:rPr>
                        <a:t>Funds Received</a:t>
                      </a:r>
                      <a:endParaRPr lang="en-ZA" sz="1100" b="1" i="0" u="none" strike="noStrike">
                        <a:effectLst/>
                        <a:latin typeface="Arial" panose="020B0604020202020204" pitchFamily="34" charset="0"/>
                      </a:endParaRPr>
                    </a:p>
                  </a:txBody>
                  <a:tcPr marL="0" marR="0" marT="0" marB="0" anchor="ctr"/>
                </a:tc>
                <a:tc>
                  <a:txBody>
                    <a:bodyPr/>
                    <a:lstStyle/>
                    <a:p>
                      <a:pPr algn="ctr" fontAlgn="ctr"/>
                      <a:r>
                        <a:rPr lang="en-ZA" sz="1100" b="1" u="none" strike="noStrike">
                          <a:effectLst/>
                        </a:rPr>
                        <a:t>Funds Utilised</a:t>
                      </a:r>
                      <a:endParaRPr lang="en-ZA" sz="1100" b="1" i="0" u="none" strike="noStrike">
                        <a:effectLst/>
                        <a:latin typeface="Arial" panose="020B0604020202020204" pitchFamily="34" charset="0"/>
                      </a:endParaRPr>
                    </a:p>
                  </a:txBody>
                  <a:tcPr marL="0" marR="0" marT="0" marB="0" anchor="ctr"/>
                </a:tc>
                <a:tc>
                  <a:txBody>
                    <a:bodyPr/>
                    <a:lstStyle/>
                    <a:p>
                      <a:pPr algn="ctr" fontAlgn="ctr"/>
                      <a:r>
                        <a:rPr lang="en-ZA" sz="1100" b="1" u="none" strike="noStrike" dirty="0">
                          <a:effectLst/>
                        </a:rPr>
                        <a:t>Closing Balance</a:t>
                      </a:r>
                      <a:endParaRPr lang="en-ZA" sz="1100" b="1" i="0" u="none" strike="noStrike" dirty="0">
                        <a:effectLst/>
                        <a:latin typeface="Arial" panose="020B0604020202020204" pitchFamily="34" charset="0"/>
                      </a:endParaRPr>
                    </a:p>
                  </a:txBody>
                  <a:tcPr marL="0" marR="0" marT="0" marB="0" anchor="ctr"/>
                </a:tc>
              </a:tr>
              <a:tr h="144984">
                <a:tc>
                  <a:txBody>
                    <a:bodyPr/>
                    <a:lstStyle/>
                    <a:p>
                      <a:pPr algn="ctr" fontAlgn="b"/>
                      <a:r>
                        <a:rPr lang="en-ZA" sz="1100" b="1" u="none" strike="noStrike" dirty="0" smtClean="0">
                          <a:effectLst/>
                        </a:rPr>
                        <a:t>INEP</a:t>
                      </a:r>
                      <a:endParaRPr lang="en-ZA" sz="1100" b="1" i="0" u="none" strike="noStrike" dirty="0">
                        <a:effectLst/>
                        <a:latin typeface="Arial" panose="020B0604020202020204" pitchFamily="34" charset="0"/>
                      </a:endParaRPr>
                    </a:p>
                  </a:txBody>
                  <a:tcPr marL="0" marR="0" marT="0" marB="0" anchor="b"/>
                </a:tc>
                <a:tc>
                  <a:txBody>
                    <a:bodyPr/>
                    <a:lstStyle/>
                    <a:p>
                      <a:pPr algn="l" fontAlgn="b"/>
                      <a:r>
                        <a:rPr lang="en-ZA" sz="1100" b="1" u="none" strike="noStrike" dirty="0">
                          <a:effectLst/>
                        </a:rPr>
                        <a:t>          </a:t>
                      </a:r>
                      <a:r>
                        <a:rPr lang="en-ZA" sz="1100" b="1" u="none" strike="noStrike" dirty="0" smtClean="0">
                          <a:effectLst/>
                        </a:rPr>
                        <a:t>        </a:t>
                      </a:r>
                      <a:r>
                        <a:rPr lang="en-ZA" sz="1100" b="1" u="none" strike="noStrike" dirty="0">
                          <a:effectLst/>
                        </a:rPr>
                        <a:t>6,820,202 </a:t>
                      </a:r>
                      <a:endParaRPr lang="en-ZA" sz="1100" b="1" i="0" u="none" strike="noStrike" dirty="0">
                        <a:effectLst/>
                        <a:latin typeface="Arial" panose="020B0604020202020204" pitchFamily="34" charset="0"/>
                      </a:endParaRPr>
                    </a:p>
                  </a:txBody>
                  <a:tcPr marL="0" marR="0" marT="0" marB="0" anchor="b"/>
                </a:tc>
                <a:tc>
                  <a:txBody>
                    <a:bodyPr/>
                    <a:lstStyle/>
                    <a:p>
                      <a:pPr algn="l" fontAlgn="b"/>
                      <a:r>
                        <a:rPr lang="en-ZA" sz="1100" b="1" u="none" strike="noStrike" dirty="0">
                          <a:effectLst/>
                        </a:rPr>
                        <a:t>                   </a:t>
                      </a:r>
                      <a:r>
                        <a:rPr lang="en-ZA" sz="1100" b="1" u="none" strike="noStrike" dirty="0" smtClean="0">
                          <a:effectLst/>
                        </a:rPr>
                        <a:t>        </a:t>
                      </a:r>
                      <a:r>
                        <a:rPr lang="en-ZA" sz="1100" b="1" u="none" strike="noStrike" dirty="0">
                          <a:effectLst/>
                        </a:rPr>
                        <a:t>3,100,000 </a:t>
                      </a:r>
                      <a:endParaRPr lang="en-ZA" sz="1100" b="1" i="0" u="none" strike="noStrike" dirty="0">
                        <a:effectLst/>
                        <a:latin typeface="Arial" panose="020B0604020202020204" pitchFamily="34" charset="0"/>
                      </a:endParaRPr>
                    </a:p>
                  </a:txBody>
                  <a:tcPr marL="0" marR="0" marT="0" marB="0" anchor="b"/>
                </a:tc>
                <a:tc>
                  <a:txBody>
                    <a:bodyPr/>
                    <a:lstStyle/>
                    <a:p>
                      <a:pPr algn="l" fontAlgn="b"/>
                      <a:r>
                        <a:rPr lang="en-ZA" sz="1100" b="1" u="none" strike="noStrike" dirty="0">
                          <a:effectLst/>
                        </a:rPr>
                        <a:t>            </a:t>
                      </a:r>
                      <a:r>
                        <a:rPr lang="en-ZA" sz="1100" b="1" u="none" strike="noStrike" dirty="0" smtClean="0">
                          <a:effectLst/>
                        </a:rPr>
                        <a:t>           </a:t>
                      </a:r>
                      <a:r>
                        <a:rPr lang="en-ZA" sz="1100" b="1" u="none" strike="noStrike" dirty="0">
                          <a:effectLst/>
                        </a:rPr>
                        <a:t>9,920,202 </a:t>
                      </a:r>
                      <a:endParaRPr lang="en-ZA" sz="1100" b="1" i="0" u="none" strike="noStrike" dirty="0">
                        <a:effectLst/>
                        <a:latin typeface="Arial" panose="020B0604020202020204" pitchFamily="34" charset="0"/>
                      </a:endParaRPr>
                    </a:p>
                  </a:txBody>
                  <a:tcPr marL="0" marR="0" marT="0" marB="0" anchor="b"/>
                </a:tc>
                <a:tc>
                  <a:txBody>
                    <a:bodyPr/>
                    <a:lstStyle/>
                    <a:p>
                      <a:pPr algn="r" fontAlgn="ctr"/>
                      <a:r>
                        <a:rPr lang="en-ZA" sz="1100" b="1" u="none" strike="noStrike">
                          <a:effectLst/>
                        </a:rPr>
                        <a:t>                          -   </a:t>
                      </a:r>
                      <a:endParaRPr lang="en-ZA" sz="1100" b="1" i="0" u="none" strike="noStrike">
                        <a:effectLst/>
                        <a:latin typeface="Arial" panose="020B0604020202020204" pitchFamily="34" charset="0"/>
                      </a:endParaRPr>
                    </a:p>
                  </a:txBody>
                  <a:tcPr marL="0" marR="0" marT="0" marB="0" anchor="ctr"/>
                </a:tc>
              </a:tr>
              <a:tr h="268114">
                <a:tc>
                  <a:txBody>
                    <a:bodyPr/>
                    <a:lstStyle/>
                    <a:p>
                      <a:pPr algn="ctr" fontAlgn="b"/>
                      <a:r>
                        <a:rPr lang="en-ZA" sz="1100" b="1" u="none" strike="noStrike" dirty="0">
                          <a:effectLst/>
                        </a:rPr>
                        <a:t>MIG</a:t>
                      </a:r>
                      <a:endParaRPr lang="en-ZA" sz="1100" b="1" i="0" u="none" strike="noStrike" dirty="0">
                        <a:effectLst/>
                        <a:latin typeface="Arial" panose="020B0604020202020204" pitchFamily="34" charset="0"/>
                      </a:endParaRPr>
                    </a:p>
                  </a:txBody>
                  <a:tcPr marL="0" marR="0" marT="0" marB="0" anchor="b"/>
                </a:tc>
                <a:tc>
                  <a:txBody>
                    <a:bodyPr/>
                    <a:lstStyle/>
                    <a:p>
                      <a:pPr algn="r" fontAlgn="ctr"/>
                      <a:r>
                        <a:rPr lang="en-ZA" sz="1100" b="1" u="none" strike="noStrike">
                          <a:effectLst/>
                        </a:rPr>
                        <a:t>            2,531,116 </a:t>
                      </a:r>
                      <a:endParaRPr lang="en-ZA" sz="1100" b="1" i="0" u="none" strike="noStrike">
                        <a:effectLst/>
                        <a:latin typeface="Arial" panose="020B0604020202020204" pitchFamily="34" charset="0"/>
                      </a:endParaRPr>
                    </a:p>
                  </a:txBody>
                  <a:tcPr marL="0" marR="0" marT="0" marB="0" anchor="ctr"/>
                </a:tc>
                <a:tc>
                  <a:txBody>
                    <a:bodyPr/>
                    <a:lstStyle/>
                    <a:p>
                      <a:pPr algn="l" fontAlgn="b"/>
                      <a:r>
                        <a:rPr lang="en-ZA" sz="1100" b="1" u="none" strike="noStrike" dirty="0">
                          <a:effectLst/>
                        </a:rPr>
                        <a:t>                  </a:t>
                      </a:r>
                      <a:r>
                        <a:rPr lang="en-ZA" sz="1100" b="1" u="none" strike="noStrike" dirty="0" smtClean="0">
                          <a:effectLst/>
                        </a:rPr>
                        <a:t>       29,016,000 </a:t>
                      </a:r>
                      <a:endParaRPr lang="en-ZA" sz="1100" b="1" i="0" u="none" strike="noStrike" dirty="0">
                        <a:effectLst/>
                        <a:latin typeface="Arial" panose="020B0604020202020204" pitchFamily="34" charset="0"/>
                      </a:endParaRPr>
                    </a:p>
                  </a:txBody>
                  <a:tcPr marL="0" marR="0" marT="0" marB="0" anchor="b"/>
                </a:tc>
                <a:tc>
                  <a:txBody>
                    <a:bodyPr/>
                    <a:lstStyle/>
                    <a:p>
                      <a:pPr algn="l" fontAlgn="b"/>
                      <a:r>
                        <a:rPr lang="en-ZA" sz="1100" b="1" u="none" strike="noStrike" dirty="0">
                          <a:effectLst/>
                        </a:rPr>
                        <a:t>            </a:t>
                      </a:r>
                      <a:r>
                        <a:rPr lang="en-ZA" sz="1100" b="1" u="none" strike="noStrike" dirty="0" smtClean="0">
                          <a:effectLst/>
                        </a:rPr>
                        <a:t>         </a:t>
                      </a:r>
                      <a:r>
                        <a:rPr lang="en-ZA" sz="1100" b="1" u="none" strike="noStrike" dirty="0">
                          <a:effectLst/>
                        </a:rPr>
                        <a:t>27,174,882 </a:t>
                      </a:r>
                      <a:endParaRPr lang="en-ZA" sz="1100" b="1" i="0" u="none" strike="noStrike" dirty="0">
                        <a:effectLst/>
                        <a:latin typeface="Arial" panose="020B0604020202020204" pitchFamily="34" charset="0"/>
                      </a:endParaRPr>
                    </a:p>
                  </a:txBody>
                  <a:tcPr marL="0" marR="0" marT="0" marB="0" anchor="b"/>
                </a:tc>
                <a:tc>
                  <a:txBody>
                    <a:bodyPr/>
                    <a:lstStyle/>
                    <a:p>
                      <a:pPr algn="r" fontAlgn="ctr"/>
                      <a:r>
                        <a:rPr lang="en-ZA" sz="1100" b="1" u="none" strike="noStrike">
                          <a:effectLst/>
                        </a:rPr>
                        <a:t>             4,372,234 </a:t>
                      </a:r>
                      <a:endParaRPr lang="en-ZA" sz="1100" b="1" i="0" u="none" strike="noStrike">
                        <a:effectLst/>
                        <a:latin typeface="Arial" panose="020B0604020202020204" pitchFamily="34" charset="0"/>
                      </a:endParaRPr>
                    </a:p>
                  </a:txBody>
                  <a:tcPr marL="0" marR="0" marT="0" marB="0" anchor="ctr"/>
                </a:tc>
              </a:tr>
              <a:tr h="152400">
                <a:tc>
                  <a:txBody>
                    <a:bodyPr/>
                    <a:lstStyle/>
                    <a:p>
                      <a:pPr algn="ctr" fontAlgn="ctr"/>
                      <a:r>
                        <a:rPr lang="en-ZA" sz="1100" b="1" u="none" strike="noStrike" dirty="0">
                          <a:effectLst/>
                        </a:rPr>
                        <a:t>Total</a:t>
                      </a:r>
                      <a:endParaRPr lang="en-ZA" sz="1100" b="1" i="0" u="none" strike="noStrike" dirty="0">
                        <a:effectLst/>
                        <a:latin typeface="Arial" panose="020B0604020202020204" pitchFamily="34" charset="0"/>
                      </a:endParaRPr>
                    </a:p>
                  </a:txBody>
                  <a:tcPr marL="0" marR="0" marT="0" marB="0" anchor="ctr"/>
                </a:tc>
                <a:tc>
                  <a:txBody>
                    <a:bodyPr/>
                    <a:lstStyle/>
                    <a:p>
                      <a:pPr algn="r" fontAlgn="ctr"/>
                      <a:r>
                        <a:rPr lang="en-ZA" sz="1100" b="1" u="none" strike="noStrike" dirty="0">
                          <a:effectLst/>
                        </a:rPr>
                        <a:t>            9,351,318 </a:t>
                      </a:r>
                      <a:endParaRPr lang="en-ZA" sz="1100" b="1" i="0" u="none" strike="noStrike" dirty="0">
                        <a:effectLst/>
                        <a:latin typeface="Arial" panose="020B0604020202020204" pitchFamily="34" charset="0"/>
                      </a:endParaRPr>
                    </a:p>
                  </a:txBody>
                  <a:tcPr marL="0" marR="0" marT="0" marB="0" anchor="ctr"/>
                </a:tc>
                <a:tc>
                  <a:txBody>
                    <a:bodyPr/>
                    <a:lstStyle/>
                    <a:p>
                      <a:pPr algn="r" fontAlgn="ctr"/>
                      <a:r>
                        <a:rPr lang="en-ZA" sz="1100" b="1" u="none" strike="noStrike" dirty="0">
                          <a:effectLst/>
                        </a:rPr>
                        <a:t>            </a:t>
                      </a:r>
                      <a:r>
                        <a:rPr lang="en-ZA" sz="1100" b="1" u="none" strike="noStrike" dirty="0" smtClean="0">
                          <a:effectLst/>
                        </a:rPr>
                        <a:t>   </a:t>
                      </a:r>
                      <a:r>
                        <a:rPr lang="en-ZA" sz="1100" b="1" u="none" strike="noStrike" dirty="0">
                          <a:effectLst/>
                        </a:rPr>
                        <a:t>32,116,000 </a:t>
                      </a:r>
                      <a:endParaRPr lang="en-ZA" sz="1100" b="1" i="0" u="none" strike="noStrike" dirty="0">
                        <a:effectLst/>
                        <a:latin typeface="Arial" panose="020B0604020202020204" pitchFamily="34" charset="0"/>
                      </a:endParaRPr>
                    </a:p>
                  </a:txBody>
                  <a:tcPr marL="0" marR="0" marT="0" marB="0" anchor="ctr"/>
                </a:tc>
                <a:tc>
                  <a:txBody>
                    <a:bodyPr/>
                    <a:lstStyle/>
                    <a:p>
                      <a:pPr algn="r" fontAlgn="ctr"/>
                      <a:r>
                        <a:rPr lang="en-ZA" sz="1100" b="1" u="none" strike="noStrike" dirty="0">
                          <a:effectLst/>
                        </a:rPr>
                        <a:t>              37,095,084 </a:t>
                      </a:r>
                      <a:endParaRPr lang="en-ZA" sz="1100" b="1" i="0" u="none" strike="noStrike" dirty="0">
                        <a:effectLst/>
                        <a:latin typeface="Arial" panose="020B0604020202020204" pitchFamily="34" charset="0"/>
                      </a:endParaRPr>
                    </a:p>
                  </a:txBody>
                  <a:tcPr marL="0" marR="0" marT="0" marB="0" anchor="ctr"/>
                </a:tc>
                <a:tc>
                  <a:txBody>
                    <a:bodyPr/>
                    <a:lstStyle/>
                    <a:p>
                      <a:pPr algn="r" fontAlgn="ctr"/>
                      <a:r>
                        <a:rPr lang="en-ZA" sz="1100" b="1" u="none" strike="noStrike" dirty="0">
                          <a:effectLst/>
                        </a:rPr>
                        <a:t>             4,372,234 </a:t>
                      </a:r>
                      <a:endParaRPr lang="en-ZA" sz="1100" b="1" i="0" u="none" strike="noStrike" dirty="0">
                        <a:effectLst/>
                        <a:latin typeface="Arial" panose="020B0604020202020204" pitchFamily="34" charset="0"/>
                      </a:endParaRPr>
                    </a:p>
                  </a:txBody>
                  <a:tcPr marL="0" marR="0"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1228875"/>
              </p:ext>
            </p:extLst>
          </p:nvPr>
        </p:nvGraphicFramePr>
        <p:xfrm>
          <a:off x="508002" y="3424473"/>
          <a:ext cx="8020049" cy="1402036"/>
        </p:xfrm>
        <a:graphic>
          <a:graphicData uri="http://schemas.openxmlformats.org/drawingml/2006/table">
            <a:tbl>
              <a:tblPr>
                <a:tableStyleId>{5C22544A-7EE6-4342-B048-85BDC9FD1C3A}</a:tableStyleId>
              </a:tblPr>
              <a:tblGrid>
                <a:gridCol w="2819398"/>
                <a:gridCol w="1168400"/>
                <a:gridCol w="1473200"/>
                <a:gridCol w="1390486"/>
                <a:gridCol w="1168565"/>
              </a:tblGrid>
              <a:tr h="340022">
                <a:tc rowSpan="3">
                  <a:txBody>
                    <a:bodyPr/>
                    <a:lstStyle/>
                    <a:p>
                      <a:pPr algn="just" fontAlgn="ctr"/>
                      <a:r>
                        <a:rPr lang="en-ZA" sz="1100" b="1" u="none" strike="noStrike" dirty="0">
                          <a:effectLst/>
                        </a:rPr>
                        <a:t> </a:t>
                      </a:r>
                      <a:endParaRPr lang="en-ZA" sz="1100" b="1" i="0" u="none" strike="noStrike" dirty="0">
                        <a:effectLst/>
                        <a:latin typeface="Arial" panose="020B0604020202020204" pitchFamily="34" charset="0"/>
                      </a:endParaRPr>
                    </a:p>
                  </a:txBody>
                  <a:tcPr marL="0" marR="0" marT="0" marB="0" anchor="ctr"/>
                </a:tc>
                <a:tc gridSpan="4">
                  <a:txBody>
                    <a:bodyPr/>
                    <a:lstStyle/>
                    <a:p>
                      <a:pPr algn="ctr" fontAlgn="ctr"/>
                      <a:r>
                        <a:rPr lang="en-ZA" sz="1100" b="1" u="none" strike="noStrike" dirty="0">
                          <a:effectLst/>
                        </a:rPr>
                        <a:t>2020/2021</a:t>
                      </a:r>
                      <a:endParaRPr lang="en-ZA" sz="1100" b="1" i="0" u="none" strike="noStrike" dirty="0">
                        <a:effectLst/>
                        <a:latin typeface="Arial" panose="020B060402020202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r>
              <a:tr h="150413">
                <a:tc vMerge="1">
                  <a:txBody>
                    <a:bodyPr/>
                    <a:lstStyle/>
                    <a:p>
                      <a:endParaRPr lang="en-ZA"/>
                    </a:p>
                  </a:txBody>
                  <a:tcPr/>
                </a:tc>
                <a:tc gridSpan="4">
                  <a:txBody>
                    <a:bodyPr/>
                    <a:lstStyle/>
                    <a:p>
                      <a:pPr algn="ctr" fontAlgn="ctr"/>
                      <a:r>
                        <a:rPr lang="en-ZA" sz="1100" b="1" u="none" strike="noStrike" dirty="0">
                          <a:effectLst/>
                        </a:rPr>
                        <a:t>R</a:t>
                      </a:r>
                      <a:endParaRPr lang="en-ZA" sz="1100" b="1" i="0" u="none" strike="noStrike" dirty="0">
                        <a:effectLst/>
                        <a:latin typeface="Arial" panose="020B060402020202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r>
              <a:tr h="345937">
                <a:tc vMerge="1">
                  <a:txBody>
                    <a:bodyPr/>
                    <a:lstStyle/>
                    <a:p>
                      <a:endParaRPr lang="en-ZA"/>
                    </a:p>
                  </a:txBody>
                  <a:tcPr/>
                </a:tc>
                <a:tc>
                  <a:txBody>
                    <a:bodyPr/>
                    <a:lstStyle/>
                    <a:p>
                      <a:pPr algn="ctr" fontAlgn="ctr"/>
                      <a:r>
                        <a:rPr lang="en-ZA" sz="1100" b="1" u="none" strike="noStrike" dirty="0">
                          <a:effectLst/>
                        </a:rPr>
                        <a:t>Opening Balance</a:t>
                      </a:r>
                      <a:endParaRPr lang="en-ZA" sz="1100" b="1" i="0" u="none" strike="noStrike" dirty="0">
                        <a:effectLst/>
                        <a:latin typeface="Arial" panose="020B0604020202020204" pitchFamily="34" charset="0"/>
                      </a:endParaRPr>
                    </a:p>
                  </a:txBody>
                  <a:tcPr marL="0" marR="0" marT="0" marB="0" anchor="ctr"/>
                </a:tc>
                <a:tc>
                  <a:txBody>
                    <a:bodyPr/>
                    <a:lstStyle/>
                    <a:p>
                      <a:pPr algn="ctr" fontAlgn="ctr"/>
                      <a:r>
                        <a:rPr lang="en-ZA" sz="1100" b="1" u="none" strike="noStrike" dirty="0">
                          <a:effectLst/>
                        </a:rPr>
                        <a:t>Funds Received</a:t>
                      </a:r>
                      <a:endParaRPr lang="en-ZA" sz="1100" b="1" i="0" u="none" strike="noStrike" dirty="0">
                        <a:effectLst/>
                        <a:latin typeface="Arial" panose="020B0604020202020204" pitchFamily="34" charset="0"/>
                      </a:endParaRPr>
                    </a:p>
                  </a:txBody>
                  <a:tcPr marL="0" marR="0" marT="0" marB="0" anchor="ctr"/>
                </a:tc>
                <a:tc>
                  <a:txBody>
                    <a:bodyPr/>
                    <a:lstStyle/>
                    <a:p>
                      <a:pPr algn="ctr" fontAlgn="ctr"/>
                      <a:r>
                        <a:rPr lang="en-ZA" sz="1100" b="1" u="none" strike="noStrike" dirty="0">
                          <a:effectLst/>
                        </a:rPr>
                        <a:t>Funds Utilised</a:t>
                      </a:r>
                      <a:endParaRPr lang="en-ZA" sz="1100" b="1" i="0" u="none" strike="noStrike" dirty="0">
                        <a:effectLst/>
                        <a:latin typeface="Arial" panose="020B0604020202020204" pitchFamily="34" charset="0"/>
                      </a:endParaRPr>
                    </a:p>
                  </a:txBody>
                  <a:tcPr marL="0" marR="0" marT="0" marB="0" anchor="ctr"/>
                </a:tc>
                <a:tc>
                  <a:txBody>
                    <a:bodyPr/>
                    <a:lstStyle/>
                    <a:p>
                      <a:pPr algn="ctr" fontAlgn="ctr"/>
                      <a:r>
                        <a:rPr lang="en-ZA" sz="1100" b="1" u="none" strike="noStrike" dirty="0">
                          <a:effectLst/>
                        </a:rPr>
                        <a:t>Closing Balance</a:t>
                      </a:r>
                      <a:endParaRPr lang="en-ZA" sz="1100" b="1" i="0" u="none" strike="noStrike" dirty="0">
                        <a:effectLst/>
                        <a:latin typeface="Arial" panose="020B0604020202020204" pitchFamily="34" charset="0"/>
                      </a:endParaRPr>
                    </a:p>
                  </a:txBody>
                  <a:tcPr marL="0" marR="0" marT="0" marB="0" anchor="ctr"/>
                </a:tc>
              </a:tr>
              <a:tr h="177187">
                <a:tc>
                  <a:txBody>
                    <a:bodyPr/>
                    <a:lstStyle/>
                    <a:p>
                      <a:pPr algn="ctr" fontAlgn="b"/>
                      <a:r>
                        <a:rPr lang="en-ZA" sz="1100" b="1" u="none" strike="noStrike" dirty="0">
                          <a:effectLst/>
                        </a:rPr>
                        <a:t>INEP</a:t>
                      </a:r>
                      <a:endParaRPr lang="en-ZA" sz="1100" b="1" i="0" u="none" strike="noStrike" dirty="0">
                        <a:effectLst/>
                        <a:latin typeface="Arial" panose="020B0604020202020204" pitchFamily="34" charset="0"/>
                      </a:endParaRPr>
                    </a:p>
                  </a:txBody>
                  <a:tcPr marL="0" marR="0" marT="0" marB="0" anchor="b"/>
                </a:tc>
                <a:tc>
                  <a:txBody>
                    <a:bodyPr/>
                    <a:lstStyle/>
                    <a:p>
                      <a:pPr algn="r" fontAlgn="ctr"/>
                      <a:r>
                        <a:rPr lang="en-ZA" sz="1100" b="1" u="none" strike="noStrike" dirty="0">
                          <a:effectLst/>
                        </a:rPr>
                        <a:t>                         -   </a:t>
                      </a:r>
                      <a:endParaRPr lang="en-ZA" sz="1100" b="1" i="0" u="none" strike="noStrike" dirty="0">
                        <a:effectLst/>
                        <a:latin typeface="Arial" panose="020B0604020202020204" pitchFamily="34" charset="0"/>
                      </a:endParaRPr>
                    </a:p>
                  </a:txBody>
                  <a:tcPr marL="0" marR="0" marT="0" marB="0" anchor="ctr"/>
                </a:tc>
                <a:tc>
                  <a:txBody>
                    <a:bodyPr/>
                    <a:lstStyle/>
                    <a:p>
                      <a:pPr algn="r" fontAlgn="ctr"/>
                      <a:r>
                        <a:rPr lang="en-ZA" sz="1100" b="1" u="none" strike="noStrike">
                          <a:effectLst/>
                        </a:rPr>
                        <a:t>                                 -   </a:t>
                      </a:r>
                      <a:endParaRPr lang="en-ZA" sz="1100" b="1" i="0" u="none" strike="noStrike">
                        <a:effectLst/>
                        <a:latin typeface="Arial" panose="020B0604020202020204" pitchFamily="34" charset="0"/>
                      </a:endParaRPr>
                    </a:p>
                  </a:txBody>
                  <a:tcPr marL="0" marR="0" marT="0" marB="0" anchor="ctr"/>
                </a:tc>
                <a:tc>
                  <a:txBody>
                    <a:bodyPr/>
                    <a:lstStyle/>
                    <a:p>
                      <a:pPr algn="r" fontAlgn="ctr"/>
                      <a:r>
                        <a:rPr lang="en-ZA" sz="1100" b="1" u="none" strike="noStrike" dirty="0">
                          <a:effectLst/>
                        </a:rPr>
                        <a:t>                             -   </a:t>
                      </a:r>
                      <a:endParaRPr lang="en-ZA" sz="1100" b="1" i="0" u="none" strike="noStrike" dirty="0">
                        <a:effectLst/>
                        <a:latin typeface="Arial" panose="020B0604020202020204" pitchFamily="34" charset="0"/>
                      </a:endParaRPr>
                    </a:p>
                  </a:txBody>
                  <a:tcPr marL="0" marR="0" marT="0" marB="0" anchor="ctr"/>
                </a:tc>
                <a:tc>
                  <a:txBody>
                    <a:bodyPr/>
                    <a:lstStyle/>
                    <a:p>
                      <a:pPr algn="r" fontAlgn="ctr"/>
                      <a:r>
                        <a:rPr lang="en-ZA" sz="1100" b="1" u="none" strike="noStrike">
                          <a:effectLst/>
                        </a:rPr>
                        <a:t>                          -   </a:t>
                      </a:r>
                      <a:endParaRPr lang="en-ZA" sz="1100" b="1" i="0" u="none" strike="noStrike">
                        <a:effectLst/>
                        <a:latin typeface="Arial" panose="020B0604020202020204" pitchFamily="34" charset="0"/>
                      </a:endParaRPr>
                    </a:p>
                  </a:txBody>
                  <a:tcPr marL="0" marR="0" marT="0" marB="0" anchor="ctr"/>
                </a:tc>
              </a:tr>
              <a:tr h="185625">
                <a:tc>
                  <a:txBody>
                    <a:bodyPr/>
                    <a:lstStyle/>
                    <a:p>
                      <a:pPr algn="ctr" fontAlgn="b"/>
                      <a:r>
                        <a:rPr lang="en-ZA" sz="1100" b="1" u="none" strike="noStrike" dirty="0">
                          <a:effectLst/>
                        </a:rPr>
                        <a:t>MIG</a:t>
                      </a:r>
                      <a:endParaRPr lang="en-ZA" sz="1100" b="1" i="0" u="none" strike="noStrike" dirty="0">
                        <a:effectLst/>
                        <a:latin typeface="Arial" panose="020B0604020202020204" pitchFamily="34" charset="0"/>
                      </a:endParaRPr>
                    </a:p>
                  </a:txBody>
                  <a:tcPr marL="0" marR="0" marT="0" marB="0" anchor="b"/>
                </a:tc>
                <a:tc>
                  <a:txBody>
                    <a:bodyPr/>
                    <a:lstStyle/>
                    <a:p>
                      <a:pPr algn="r" fontAlgn="ctr"/>
                      <a:r>
                        <a:rPr lang="en-ZA" sz="1100" b="1" u="none" strike="noStrike">
                          <a:effectLst/>
                        </a:rPr>
                        <a:t>            4,372,234 </a:t>
                      </a:r>
                      <a:endParaRPr lang="en-ZA" sz="1100" b="1" i="0" u="none" strike="noStrike">
                        <a:effectLst/>
                        <a:latin typeface="Arial" panose="020B0604020202020204" pitchFamily="34" charset="0"/>
                      </a:endParaRPr>
                    </a:p>
                  </a:txBody>
                  <a:tcPr marL="0" marR="0" marT="0" marB="0" anchor="ctr"/>
                </a:tc>
                <a:tc>
                  <a:txBody>
                    <a:bodyPr/>
                    <a:lstStyle/>
                    <a:p>
                      <a:pPr algn="l" fontAlgn="b"/>
                      <a:r>
                        <a:rPr lang="en-ZA" sz="1100" b="1" u="none" strike="noStrike" dirty="0">
                          <a:effectLst/>
                        </a:rPr>
                        <a:t>                </a:t>
                      </a:r>
                      <a:r>
                        <a:rPr lang="en-ZA" sz="1100" b="1" u="none" strike="noStrike" dirty="0" smtClean="0">
                          <a:effectLst/>
                        </a:rPr>
                        <a:t>          </a:t>
                      </a:r>
                      <a:r>
                        <a:rPr lang="en-ZA" sz="1100" b="1" u="none" strike="noStrike" dirty="0">
                          <a:effectLst/>
                        </a:rPr>
                        <a:t>33,421,000 </a:t>
                      </a:r>
                      <a:endParaRPr lang="en-ZA" sz="1100" b="1" i="0" u="none" strike="noStrike" dirty="0">
                        <a:effectLst/>
                        <a:latin typeface="Arial" panose="020B0604020202020204" pitchFamily="34" charset="0"/>
                      </a:endParaRPr>
                    </a:p>
                  </a:txBody>
                  <a:tcPr marL="0" marR="0" marT="0" marB="0" anchor="b"/>
                </a:tc>
                <a:tc>
                  <a:txBody>
                    <a:bodyPr/>
                    <a:lstStyle/>
                    <a:p>
                      <a:pPr algn="r" fontAlgn="ctr"/>
                      <a:r>
                        <a:rPr lang="en-ZA" sz="1100" b="1" u="none" strike="noStrike" dirty="0">
                          <a:effectLst/>
                        </a:rPr>
                        <a:t>              37,793,234 </a:t>
                      </a:r>
                      <a:endParaRPr lang="en-ZA" sz="1100" b="1" i="0" u="none" strike="noStrike" dirty="0">
                        <a:effectLst/>
                        <a:latin typeface="Arial" panose="020B0604020202020204" pitchFamily="34" charset="0"/>
                      </a:endParaRPr>
                    </a:p>
                  </a:txBody>
                  <a:tcPr marL="0" marR="0" marT="0" marB="0" anchor="ctr"/>
                </a:tc>
                <a:tc>
                  <a:txBody>
                    <a:bodyPr/>
                    <a:lstStyle/>
                    <a:p>
                      <a:pPr algn="r" fontAlgn="ctr"/>
                      <a:r>
                        <a:rPr lang="en-ZA" sz="1100" b="1" u="none" strike="noStrike">
                          <a:effectLst/>
                        </a:rPr>
                        <a:t>                          -   </a:t>
                      </a:r>
                      <a:endParaRPr lang="en-ZA" sz="1100" b="1" i="0" u="none" strike="noStrike">
                        <a:effectLst/>
                        <a:latin typeface="Arial" panose="020B0604020202020204" pitchFamily="34" charset="0"/>
                      </a:endParaRPr>
                    </a:p>
                  </a:txBody>
                  <a:tcPr marL="0" marR="0" marT="0" marB="0" anchor="ctr"/>
                </a:tc>
              </a:tr>
              <a:tr h="185625">
                <a:tc>
                  <a:txBody>
                    <a:bodyPr/>
                    <a:lstStyle/>
                    <a:p>
                      <a:pPr algn="ctr" fontAlgn="ctr"/>
                      <a:r>
                        <a:rPr lang="en-ZA" sz="1100" b="1" u="none" strike="noStrike" dirty="0">
                          <a:effectLst/>
                        </a:rPr>
                        <a:t>Total</a:t>
                      </a:r>
                      <a:endParaRPr lang="en-ZA" sz="1100" b="1" i="0" u="none" strike="noStrike" dirty="0">
                        <a:effectLst/>
                        <a:latin typeface="Arial" panose="020B0604020202020204" pitchFamily="34" charset="0"/>
                      </a:endParaRPr>
                    </a:p>
                  </a:txBody>
                  <a:tcPr marL="0" marR="0" marT="0" marB="0" anchor="ctr"/>
                </a:tc>
                <a:tc>
                  <a:txBody>
                    <a:bodyPr/>
                    <a:lstStyle/>
                    <a:p>
                      <a:pPr algn="r" fontAlgn="ctr"/>
                      <a:r>
                        <a:rPr lang="en-ZA" sz="1100" b="1" u="none" strike="noStrike">
                          <a:effectLst/>
                        </a:rPr>
                        <a:t>            4,372,234 </a:t>
                      </a:r>
                      <a:endParaRPr lang="en-ZA" sz="1100" b="1" i="0" u="none" strike="noStrike">
                        <a:effectLst/>
                        <a:latin typeface="Arial" panose="020B0604020202020204" pitchFamily="34" charset="0"/>
                      </a:endParaRPr>
                    </a:p>
                  </a:txBody>
                  <a:tcPr marL="0" marR="0" marT="0" marB="0" anchor="ctr"/>
                </a:tc>
                <a:tc>
                  <a:txBody>
                    <a:bodyPr/>
                    <a:lstStyle/>
                    <a:p>
                      <a:pPr algn="r" fontAlgn="ctr"/>
                      <a:r>
                        <a:rPr lang="en-ZA" sz="1100" b="1" u="none" strike="noStrike">
                          <a:effectLst/>
                        </a:rPr>
                        <a:t>                  33,421,000 </a:t>
                      </a:r>
                      <a:endParaRPr lang="en-ZA" sz="1100" b="1" i="0" u="none" strike="noStrike">
                        <a:effectLst/>
                        <a:latin typeface="Arial" panose="020B0604020202020204" pitchFamily="34" charset="0"/>
                      </a:endParaRPr>
                    </a:p>
                  </a:txBody>
                  <a:tcPr marL="0" marR="0" marT="0" marB="0" anchor="ctr"/>
                </a:tc>
                <a:tc>
                  <a:txBody>
                    <a:bodyPr/>
                    <a:lstStyle/>
                    <a:p>
                      <a:pPr algn="r" fontAlgn="ctr"/>
                      <a:r>
                        <a:rPr lang="en-ZA" sz="1100" b="1" u="none" strike="noStrike" dirty="0">
                          <a:effectLst/>
                        </a:rPr>
                        <a:t>              37,793,234 </a:t>
                      </a:r>
                      <a:endParaRPr lang="en-ZA" sz="1100" b="1" i="0" u="none" strike="noStrike" dirty="0">
                        <a:effectLst/>
                        <a:latin typeface="Arial" panose="020B0604020202020204" pitchFamily="34" charset="0"/>
                      </a:endParaRPr>
                    </a:p>
                  </a:txBody>
                  <a:tcPr marL="0" marR="0" marT="0" marB="0" anchor="ctr"/>
                </a:tc>
                <a:tc>
                  <a:txBody>
                    <a:bodyPr/>
                    <a:lstStyle/>
                    <a:p>
                      <a:pPr algn="r" fontAlgn="ctr"/>
                      <a:r>
                        <a:rPr lang="en-ZA" sz="1100" b="1" u="none" strike="noStrike" dirty="0">
                          <a:effectLst/>
                        </a:rPr>
                        <a:t>                          -   </a:t>
                      </a:r>
                      <a:endParaRPr lang="en-ZA" sz="1100" b="1" i="0" u="none" strike="noStrike" dirty="0">
                        <a:effectLst/>
                        <a:latin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956033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a:latin typeface="Arial" panose="020B0604020202020204" pitchFamily="34" charset="0"/>
                <a:cs typeface="Arial" panose="020B0604020202020204" pitchFamily="34" charset="0"/>
              </a:rPr>
              <a:t>Conditional Grant Performance – </a:t>
            </a:r>
            <a:r>
              <a:rPr lang="en-ZA" sz="2400" dirty="0" smtClean="0">
                <a:latin typeface="Arial" panose="020B0604020202020204" pitchFamily="34" charset="0"/>
                <a:cs typeface="Arial" panose="020B0604020202020204" pitchFamily="34" charset="0"/>
              </a:rPr>
              <a:t>2016/17 </a:t>
            </a:r>
            <a:r>
              <a:rPr lang="en-ZA" sz="2400" dirty="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2020/21     (5 years)</a:t>
            </a:r>
            <a:endParaRPr lang="en-ZA" sz="24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0705887"/>
              </p:ext>
            </p:extLst>
          </p:nvPr>
        </p:nvGraphicFramePr>
        <p:xfrm>
          <a:off x="628650" y="1825625"/>
          <a:ext cx="7131050" cy="3104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6522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2"/>
          <p:cNvSpPr txBox="1">
            <a:spLocks/>
          </p:cNvSpPr>
          <p:nvPr/>
        </p:nvSpPr>
        <p:spPr>
          <a:xfrm>
            <a:off x="201369" y="368300"/>
            <a:ext cx="8434631" cy="46989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Wingdings" panose="05000000000000000000" pitchFamily="2" charset="2"/>
              <a:buChar char="Ø"/>
            </a:pPr>
            <a:r>
              <a:rPr lang="en-US" sz="1600" dirty="0" smtClean="0"/>
              <a:t>Provide high level summary per Grant allocated with more focus on: </a:t>
            </a:r>
          </a:p>
          <a:p>
            <a:endParaRPr lang="en-ZA" sz="1600" dirty="0" smtClean="0"/>
          </a:p>
          <a:p>
            <a:r>
              <a:rPr lang="en-ZA" sz="1600" dirty="0" smtClean="0"/>
              <a:t>The </a:t>
            </a:r>
            <a:r>
              <a:rPr lang="en-ZA" sz="1600" dirty="0"/>
              <a:t>municipality has received all transfers as per payment schedule. The municipality has received R127 million for equitable share, R2, 8 million for FMG and R1.2 million for </a:t>
            </a:r>
            <a:r>
              <a:rPr lang="en-ZA" sz="1600" dirty="0" smtClean="0"/>
              <a:t>EPWP</a:t>
            </a:r>
          </a:p>
          <a:p>
            <a:r>
              <a:rPr lang="en-ZA" sz="1600" dirty="0" smtClean="0"/>
              <a:t>The has spent 100%  of the received allocation of EPWP and 59% on FMG, the Municipality will spend the entire allocation by year end.</a:t>
            </a:r>
            <a:endParaRPr lang="en-US" sz="1600" dirty="0" smtClean="0"/>
          </a:p>
          <a:p>
            <a:r>
              <a:rPr lang="en-ZA" sz="1600" dirty="0"/>
              <a:t>The total capital budget is R44.9 million for 2021/22 current year, and we have received R26.9 million of the MIG grant allocation so far, and spend R 17.3 million of the grant in the last half of the financial year. The municipality is confident that by year end the grant will be on 100</a:t>
            </a:r>
            <a:r>
              <a:rPr lang="en-ZA" sz="1600" dirty="0" smtClean="0"/>
              <a:t>%.</a:t>
            </a:r>
            <a:endParaRPr lang="en-US" sz="1600" dirty="0" smtClean="0"/>
          </a:p>
          <a:p>
            <a:r>
              <a:rPr lang="en-US" sz="1600" dirty="0" smtClean="0"/>
              <a:t>The municipality has spend 100% of its Grant allocation no Roll Over </a:t>
            </a:r>
            <a:endParaRPr lang="en-ZA" sz="1600" dirty="0" smtClean="0"/>
          </a:p>
          <a:p>
            <a:pPr marL="0" lvl="0" indent="0">
              <a:buNone/>
            </a:pPr>
            <a:endParaRPr lang="en-ZA" sz="1600" dirty="0" smtClean="0">
              <a:solidFill>
                <a:srgbClr val="FF0000"/>
              </a:solidFill>
            </a:endParaRPr>
          </a:p>
          <a:p>
            <a:pPr marL="0" indent="0" algn="just">
              <a:buFont typeface="Arial"/>
              <a:buNone/>
            </a:pPr>
            <a:endParaRPr lang="en-US" sz="1500" dirty="0"/>
          </a:p>
        </p:txBody>
      </p:sp>
    </p:spTree>
    <p:extLst>
      <p:ext uri="{BB962C8B-B14F-4D97-AF65-F5344CB8AC3E}">
        <p14:creationId xmlns:p14="http://schemas.microsoft.com/office/powerpoint/2010/main" val="3890493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
            </a:r>
            <a:br>
              <a:rPr lang="en-US" sz="2800" dirty="0" smtClean="0"/>
            </a:br>
            <a:r>
              <a:rPr lang="en-ZA" sz="2800" dirty="0" smtClean="0"/>
              <a:t/>
            </a:r>
            <a:br>
              <a:rPr lang="en-ZA" sz="2800" dirty="0" smtClean="0"/>
            </a:br>
            <a:endParaRPr lang="en-ZA" sz="2700" dirty="0"/>
          </a:p>
        </p:txBody>
      </p:sp>
      <p:sp>
        <p:nvSpPr>
          <p:cNvPr id="3" name="Content Placeholder 2"/>
          <p:cNvSpPr>
            <a:spLocks noGrp="1"/>
          </p:cNvSpPr>
          <p:nvPr>
            <p:ph idx="1"/>
          </p:nvPr>
        </p:nvSpPr>
        <p:spPr/>
        <p:txBody>
          <a:bodyPr/>
          <a:lstStyle/>
          <a:p>
            <a:pPr marL="0" indent="0" algn="ctr">
              <a:buNone/>
            </a:pPr>
            <a:r>
              <a:rPr lang="en-ZA" b="1" dirty="0" smtClean="0"/>
              <a:t>      </a:t>
            </a:r>
            <a:r>
              <a:rPr lang="en-ZA" b="1" dirty="0"/>
              <a:t/>
            </a:r>
            <a:br>
              <a:rPr lang="en-ZA" b="1" dirty="0"/>
            </a:br>
            <a:r>
              <a:rPr lang="en-US" b="1" dirty="0" smtClean="0"/>
              <a:t>22/23 </a:t>
            </a:r>
            <a:r>
              <a:rPr lang="en-US" b="1" dirty="0"/>
              <a:t>Adjustment Budget Estimate Proposal</a:t>
            </a:r>
            <a:endParaRPr lang="en-ZA" dirty="0"/>
          </a:p>
        </p:txBody>
      </p:sp>
    </p:spTree>
    <p:extLst>
      <p:ext uri="{BB962C8B-B14F-4D97-AF65-F5344CB8AC3E}">
        <p14:creationId xmlns:p14="http://schemas.microsoft.com/office/powerpoint/2010/main" val="1927988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281" y="0"/>
            <a:ext cx="7886700" cy="809469"/>
          </a:xfrm>
        </p:spPr>
        <p:txBody>
          <a:bodyPr/>
          <a:lstStyle/>
          <a:p>
            <a:pPr algn="ctr"/>
            <a:r>
              <a:rPr lang="en-ZA" dirty="0" smtClean="0"/>
              <a:t>ADJUSTED REVENUE 2022/2023</a:t>
            </a: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1142771850"/>
              </p:ext>
            </p:extLst>
          </p:nvPr>
        </p:nvGraphicFramePr>
        <p:xfrm>
          <a:off x="-194871" y="809472"/>
          <a:ext cx="10687985" cy="4781064"/>
        </p:xfrm>
        <a:graphic>
          <a:graphicData uri="http://schemas.openxmlformats.org/drawingml/2006/table">
            <a:tbl>
              <a:tblPr>
                <a:tableStyleId>{5C22544A-7EE6-4342-B048-85BDC9FD1C3A}</a:tableStyleId>
              </a:tblPr>
              <a:tblGrid>
                <a:gridCol w="2480592"/>
                <a:gridCol w="1453277"/>
                <a:gridCol w="1202712"/>
                <a:gridCol w="977202"/>
                <a:gridCol w="876978"/>
                <a:gridCol w="1035668"/>
                <a:gridCol w="1403163"/>
                <a:gridCol w="534539"/>
                <a:gridCol w="723854"/>
              </a:tblGrid>
              <a:tr h="185168">
                <a:tc gridSpan="5">
                  <a:txBody>
                    <a:bodyPr/>
                    <a:lstStyle/>
                    <a:p>
                      <a:pPr algn="l" fontAlgn="b"/>
                      <a:r>
                        <a:rPr lang="en-ZA" sz="900" u="none" strike="noStrike" dirty="0">
                          <a:effectLst/>
                        </a:rPr>
                        <a:t>ADJUSTMENT BUDGET PROJECTION  2023</a:t>
                      </a:r>
                      <a:endParaRPr lang="en-ZA" sz="900" b="1" i="0" u="none" strike="noStrike" dirty="0">
                        <a:solidFill>
                          <a:srgbClr val="000000"/>
                        </a:solidFill>
                        <a:effectLst/>
                        <a:latin typeface="Calibri" panose="020F0502020204030204" pitchFamily="34" charset="0"/>
                      </a:endParaRPr>
                    </a:p>
                  </a:txBody>
                  <a:tcPr marL="6155" marR="6155" marT="6155"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194428">
                <a:tc gridSpan="5">
                  <a:txBody>
                    <a:bodyPr/>
                    <a:lstStyle/>
                    <a:p>
                      <a:pPr algn="ctr" fontAlgn="b"/>
                      <a:r>
                        <a:rPr lang="en-ZA" sz="900" u="none" strike="noStrike" dirty="0">
                          <a:effectLst/>
                        </a:rPr>
                        <a:t>INCOME</a:t>
                      </a:r>
                      <a:endParaRPr lang="en-ZA" sz="900" b="1" i="0" u="none" strike="noStrike" dirty="0">
                        <a:solidFill>
                          <a:srgbClr val="000000"/>
                        </a:solidFill>
                        <a:effectLst/>
                        <a:latin typeface="Calibri" panose="020F0502020204030204" pitchFamily="34" charset="0"/>
                      </a:endParaRPr>
                    </a:p>
                  </a:txBody>
                  <a:tcPr marL="6155" marR="6155" marT="6155"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79596">
                <a:tc>
                  <a:txBody>
                    <a:bodyPr/>
                    <a:lstStyle/>
                    <a:p>
                      <a:pPr algn="l" fontAlgn="b"/>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ORIG  BUDGET </a:t>
                      </a:r>
                      <a:endParaRPr lang="en-ZA" sz="9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AFS 2021/22 </a:t>
                      </a:r>
                      <a:endParaRPr lang="en-ZA" sz="9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SYSTEM BUDGET </a:t>
                      </a:r>
                      <a:endParaRPr lang="en-ZA" sz="9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ACTUAL  </a:t>
                      </a:r>
                      <a:endParaRPr lang="en-ZA" sz="9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OVER/UNDER </a:t>
                      </a:r>
                      <a:endParaRPr lang="en-ZA" sz="900" b="1"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ENVISAGED ADJBUD 2022/2023 </a:t>
                      </a:r>
                      <a:endParaRPr lang="en-ZA" sz="900" b="1"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Property rates</a:t>
                      </a:r>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25 814 000.00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25 683 932.78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25 814 000.00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13 799 000.00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12 015 000.00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25 814 000.00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Electricity Charges</a:t>
                      </a:r>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162 074 000.00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167 348 217.96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162 074 000.00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66 493 872.00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95 580 128.00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162 074 000.00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Refuse </a:t>
                      </a:r>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15 498 000.00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15 498 000.00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9 140 673.00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6 357 327.00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15 498 000.00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Rental </a:t>
                      </a:r>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558 000.00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692 930.55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558 000.00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176 311.00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381 689.00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558 000.00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Interest- External</a:t>
                      </a:r>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527 000.00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469 108.79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527 000.00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527 000.00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527 000.00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Interest- Outstanding debtors</a:t>
                      </a:r>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2 966 000.00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4 963 673.05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2 966 000.00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11 722 000.00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-8 756 000.00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2 966 000.00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Fines</a:t>
                      </a:r>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3 870 000.00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3 122 500.00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3 870 000.00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1 493 000.00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2 377 000.00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3 870 000.00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Licence and Permits</a:t>
                      </a:r>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2 436 000.00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2 098 990.95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2 436 000.00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52 000.00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2 384 000.00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2 436 000.00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Operational Transfers </a:t>
                      </a:r>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199 191 000.00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174 428 999.96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199 191 000.00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143 569 000.00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55 622 000.00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199 191 000.00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Other revenue</a:t>
                      </a:r>
                      <a:endParaRPr lang="en-ZA" sz="900" b="0" i="0" u="none" strike="noStrike" dirty="0">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38 108 000.00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18 064 486.72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38 108 000.00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19 230 000.00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18 878 000.00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38 108 000.00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FF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Gains on disposal of PPE</a:t>
                      </a:r>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-2 310 000.00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   </a:t>
                      </a:r>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   </a:t>
                      </a:r>
                      <a:endParaRPr lang="en-ZA" sz="9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a:effectLst/>
                        </a:rPr>
                        <a:t>                                                 -   </a:t>
                      </a:r>
                      <a:endParaRPr lang="en-ZA" sz="9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a:solidFill>
                          <a:srgbClr val="000000"/>
                        </a:solidFill>
                        <a:effectLst/>
                        <a:latin typeface="Calibri" panose="020F0502020204030204" pitchFamily="34" charset="0"/>
                      </a:endParaRPr>
                    </a:p>
                  </a:txBody>
                  <a:tcPr marL="6155" marR="6155" marT="6155" marB="0" anchor="b"/>
                </a:tc>
              </a:tr>
              <a:tr h="335156">
                <a:tc>
                  <a:txBody>
                    <a:bodyPr/>
                    <a:lstStyle/>
                    <a:p>
                      <a:pPr algn="l" fontAlgn="b"/>
                      <a:r>
                        <a:rPr lang="en-ZA" sz="900" u="none" strike="noStrike" dirty="0">
                          <a:effectLst/>
                        </a:rPr>
                        <a:t>TOTAL</a:t>
                      </a:r>
                      <a:endParaRPr lang="en-ZA" sz="900" b="1"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dirty="0">
                          <a:effectLst/>
                        </a:rPr>
                        <a:t>                          451 042 000.00 </a:t>
                      </a:r>
                      <a:endParaRPr lang="en-ZA" sz="900" b="1"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dirty="0">
                          <a:effectLst/>
                        </a:rPr>
                        <a:t>                394 562 840.76 </a:t>
                      </a:r>
                      <a:endParaRPr lang="en-ZA" sz="900" b="1"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dirty="0">
                          <a:effectLst/>
                        </a:rPr>
                        <a:t>       451 042 000.00 </a:t>
                      </a:r>
                      <a:endParaRPr lang="en-ZA" sz="900" b="1"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dirty="0">
                          <a:effectLst/>
                        </a:rPr>
                        <a:t>   265 675 856.00 </a:t>
                      </a:r>
                      <a:endParaRPr lang="en-ZA" sz="900" b="1"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r>
                        <a:rPr lang="en-ZA" sz="900" u="none" strike="noStrike" dirty="0">
                          <a:effectLst/>
                        </a:rPr>
                        <a:t>         185 366 144.00 </a:t>
                      </a:r>
                      <a:endParaRPr lang="en-ZA" sz="900" b="1" i="0" u="none" strike="noStrike" dirty="0">
                        <a:solidFill>
                          <a:srgbClr val="FF0000"/>
                        </a:solidFill>
                        <a:effectLst/>
                        <a:latin typeface="Calibri" panose="020F0502020204030204" pitchFamily="34" charset="0"/>
                      </a:endParaRPr>
                    </a:p>
                  </a:txBody>
                  <a:tcPr marL="6155" marR="6155" marT="6155" marB="0" anchor="b"/>
                </a:tc>
                <a:tc>
                  <a:txBody>
                    <a:bodyPr/>
                    <a:lstStyle/>
                    <a:p>
                      <a:pPr algn="l" fontAlgn="b"/>
                      <a:r>
                        <a:rPr lang="en-ZA" sz="900" u="none" strike="noStrike" dirty="0">
                          <a:effectLst/>
                        </a:rPr>
                        <a:t>                        451 042 000.00 </a:t>
                      </a:r>
                      <a:endParaRPr lang="en-ZA" sz="900" b="1" i="0" u="none" strike="noStrike" dirty="0">
                        <a:solidFill>
                          <a:srgbClr val="833C0C"/>
                        </a:solidFill>
                        <a:effectLst/>
                        <a:latin typeface="Calibri" panose="020F0502020204030204" pitchFamily="34" charset="0"/>
                      </a:endParaRPr>
                    </a:p>
                  </a:txBody>
                  <a:tcPr marL="6155" marR="6155" marT="6155" marB="0" anchor="b"/>
                </a:tc>
                <a:tc>
                  <a:txBody>
                    <a:bodyPr/>
                    <a:lstStyle/>
                    <a:p>
                      <a:pPr algn="l" fontAlgn="b"/>
                      <a:endParaRPr lang="en-ZA" sz="900" b="0" i="0" u="none" strike="noStrike" dirty="0">
                        <a:solidFill>
                          <a:srgbClr val="000000"/>
                        </a:solidFill>
                        <a:effectLst/>
                        <a:latin typeface="Calibri" panose="020F0502020204030204" pitchFamily="34" charset="0"/>
                      </a:endParaRPr>
                    </a:p>
                  </a:txBody>
                  <a:tcPr marL="6155" marR="6155" marT="6155" marB="0" anchor="b"/>
                </a:tc>
                <a:tc>
                  <a:txBody>
                    <a:bodyPr/>
                    <a:lstStyle/>
                    <a:p>
                      <a:pPr algn="l" fontAlgn="b"/>
                      <a:endParaRPr lang="en-ZA" sz="700" b="0" i="0" u="none" strike="noStrike" dirty="0">
                        <a:solidFill>
                          <a:srgbClr val="000000"/>
                        </a:solidFill>
                        <a:effectLst/>
                        <a:latin typeface="Calibri" panose="020F0502020204030204" pitchFamily="34" charset="0"/>
                      </a:endParaRPr>
                    </a:p>
                  </a:txBody>
                  <a:tcPr marL="6155" marR="6155" marT="6155" marB="0" anchor="b"/>
                </a:tc>
              </a:tr>
            </a:tbl>
          </a:graphicData>
        </a:graphic>
      </p:graphicFrame>
    </p:spTree>
    <p:extLst>
      <p:ext uri="{BB962C8B-B14F-4D97-AF65-F5344CB8AC3E}">
        <p14:creationId xmlns:p14="http://schemas.microsoft.com/office/powerpoint/2010/main" val="807036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01" y="0"/>
            <a:ext cx="7886700" cy="644577"/>
          </a:xfrm>
        </p:spPr>
        <p:txBody>
          <a:bodyPr>
            <a:normAutofit fontScale="90000"/>
          </a:bodyPr>
          <a:lstStyle/>
          <a:p>
            <a:pPr algn="ctr"/>
            <a:r>
              <a:rPr lang="en-ZA" dirty="0" smtClean="0"/>
              <a:t>ADJUSTED EXPENDITURE 2022/23</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823843912"/>
              </p:ext>
            </p:extLst>
          </p:nvPr>
        </p:nvGraphicFramePr>
        <p:xfrm>
          <a:off x="-449707" y="644576"/>
          <a:ext cx="10613037" cy="4884410"/>
        </p:xfrm>
        <a:graphic>
          <a:graphicData uri="http://schemas.openxmlformats.org/drawingml/2006/table">
            <a:tbl>
              <a:tblPr>
                <a:tableStyleId>{5C22544A-7EE6-4342-B048-85BDC9FD1C3A}</a:tableStyleId>
              </a:tblPr>
              <a:tblGrid>
                <a:gridCol w="2463197"/>
                <a:gridCol w="1443086"/>
                <a:gridCol w="1194279"/>
                <a:gridCol w="970349"/>
                <a:gridCol w="870828"/>
                <a:gridCol w="1028405"/>
                <a:gridCol w="1393324"/>
                <a:gridCol w="530791"/>
                <a:gridCol w="718778"/>
              </a:tblGrid>
              <a:tr h="206633">
                <a:tc gridSpan="5">
                  <a:txBody>
                    <a:bodyPr/>
                    <a:lstStyle/>
                    <a:p>
                      <a:pPr algn="ctr" fontAlgn="b"/>
                      <a:r>
                        <a:rPr lang="en-ZA" sz="800" u="none" strike="noStrike" dirty="0">
                          <a:effectLst/>
                        </a:rPr>
                        <a:t>EXPENDITURE</a:t>
                      </a:r>
                      <a:endParaRPr lang="en-ZA" sz="800" b="1" i="0" u="none" strike="noStrike" dirty="0">
                        <a:solidFill>
                          <a:srgbClr val="000000"/>
                        </a:solidFill>
                        <a:effectLst/>
                        <a:latin typeface="Calibri" panose="020F0502020204030204" pitchFamily="34" charset="0"/>
                      </a:endParaRPr>
                    </a:p>
                  </a:txBody>
                  <a:tcPr marL="6155" marR="6155" marT="6155"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403425">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ORIG BUDGET </a:t>
                      </a:r>
                      <a:endParaRPr lang="en-ZA" sz="8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AFS 2021/22 </a:t>
                      </a:r>
                      <a:endParaRPr lang="en-ZA" sz="8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SYSTEM BUDGET </a:t>
                      </a:r>
                      <a:endParaRPr lang="en-ZA" sz="8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ACTUAL  </a:t>
                      </a:r>
                      <a:endParaRPr lang="en-ZA" sz="8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OVER/UNDER </a:t>
                      </a:r>
                      <a:endParaRPr lang="en-ZA" sz="800" b="1"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ENVISAGED ADJBUD 2022/2023 </a:t>
                      </a:r>
                      <a:endParaRPr lang="en-ZA" sz="800" b="1"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Employee costs</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162 265 000.00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151 682 716.21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162 265 441.00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74 917 000.00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87 348 000.00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162 265 000.00 </a:t>
                      </a:r>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Remuneration of councillors</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12 822 000.00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10 097 006.89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12 822 597.00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5 146 000.00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7 676 000.00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12 822 000.00 </a:t>
                      </a:r>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Depreciation &amp; asset impairment</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27 942 000.00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dirty="0">
                          <a:effectLst/>
                        </a:rPr>
                        <a:t>                 31 884 997 </a:t>
                      </a:r>
                      <a:endParaRPr lang="en-ZA" sz="800" b="0" i="0" u="none" strike="noStrike" dirty="0">
                        <a:solidFill>
                          <a:srgbClr val="000000"/>
                        </a:solidFill>
                        <a:effectLst/>
                        <a:latin typeface="Arial" panose="020B0604020202020204" pitchFamily="34" charset="0"/>
                      </a:endParaRPr>
                    </a:p>
                  </a:txBody>
                  <a:tcPr marL="6155" marR="6155" marT="6155" marB="0" anchor="b"/>
                </a:tc>
                <a:tc>
                  <a:txBody>
                    <a:bodyPr/>
                    <a:lstStyle/>
                    <a:p>
                      <a:pPr algn="l" fontAlgn="b"/>
                      <a:r>
                        <a:rPr lang="en-ZA" sz="800" u="none" strike="noStrike">
                          <a:effectLst/>
                        </a:rPr>
                        <a:t>         27 942 428.00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27 942 000.00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27 942 000.00 </a:t>
                      </a:r>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Debt Impairment</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38 307 000.00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41 885 422.72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38 307 000.00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38 307 000.00 </a:t>
                      </a:r>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Finance charges</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121 724 </a:t>
                      </a:r>
                      <a:endParaRPr lang="en-ZA" sz="800" b="0" i="0" u="none" strike="noStrike">
                        <a:solidFill>
                          <a:srgbClr val="000000"/>
                        </a:solidFill>
                        <a:effectLst/>
                        <a:latin typeface="Arial" panose="020B060402020202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   </a:t>
                      </a:r>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Materials and bulk purchases</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121 518 000.00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137 919 076.26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121 518 000.00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123 780 000.00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-2 262 000.00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121 518 000.00 </a:t>
                      </a:r>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Contracted Services</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38 078 000.00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37 408 168.78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38 078 000.00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13 471 559.50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24 606 440.50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38 078 000.00 </a:t>
                      </a:r>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Transfers and grants</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4 565 000.00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1 493 179.00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1 493 179.00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-1 493 179.00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FF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Other expenditure</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41 615 000.00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31 519 060.13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41 615 000.00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23 606 000.00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18 009 000.00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41 615 000.00 </a:t>
                      </a:r>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FF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Inventory Consumed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3 493 000.00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4 200 207.07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3 493 892.00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1 019 660.00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2 473 340.00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3 493 000.00 </a:t>
                      </a:r>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Loss on Disposal of Assets</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   </a:t>
                      </a:r>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   </a:t>
                      </a:r>
                      <a:endParaRPr lang="en-ZA" sz="800" b="0"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   </a:t>
                      </a:r>
                      <a:endParaRPr lang="en-ZA" sz="800" b="0"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r>
              <a:tr h="356196">
                <a:tc>
                  <a:txBody>
                    <a:bodyPr/>
                    <a:lstStyle/>
                    <a:p>
                      <a:pPr algn="l" fontAlgn="b"/>
                      <a:r>
                        <a:rPr lang="en-ZA" sz="800" u="none" strike="noStrike">
                          <a:effectLst/>
                        </a:rPr>
                        <a:t>TOTAL</a:t>
                      </a:r>
                      <a:endParaRPr lang="en-ZA" sz="8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446 040 000.00 </a:t>
                      </a:r>
                      <a:endParaRPr lang="en-ZA" sz="8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451 283 378.71 </a:t>
                      </a:r>
                      <a:endParaRPr lang="en-ZA" sz="8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447 535 537.00 </a:t>
                      </a:r>
                      <a:endParaRPr lang="en-ZA" sz="8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243 433 398.50 </a:t>
                      </a:r>
                      <a:endParaRPr lang="en-ZA" sz="800" b="1" i="0" u="none" strike="noStrike">
                        <a:solidFill>
                          <a:srgbClr val="00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164 299 601.50 </a:t>
                      </a:r>
                      <a:endParaRPr lang="en-ZA" sz="800" b="1" i="0" u="none" strike="noStrike">
                        <a:solidFill>
                          <a:srgbClr val="FF0000"/>
                        </a:solidFill>
                        <a:effectLst/>
                        <a:latin typeface="Calibri" panose="020F0502020204030204" pitchFamily="34" charset="0"/>
                      </a:endParaRPr>
                    </a:p>
                  </a:txBody>
                  <a:tcPr marL="6155" marR="6155" marT="6155" marB="0" anchor="b"/>
                </a:tc>
                <a:tc>
                  <a:txBody>
                    <a:bodyPr/>
                    <a:lstStyle/>
                    <a:p>
                      <a:pPr algn="l" fontAlgn="b"/>
                      <a:r>
                        <a:rPr lang="en-ZA" sz="800" u="none" strike="noStrike">
                          <a:effectLst/>
                        </a:rPr>
                        <a:t>                        446 040 000.00 </a:t>
                      </a:r>
                      <a:endParaRPr lang="en-ZA" sz="800" b="1" i="0" u="none" strike="noStrike">
                        <a:solidFill>
                          <a:srgbClr val="833C0C"/>
                        </a:solidFill>
                        <a:effectLst/>
                        <a:latin typeface="Calibri" panose="020F0502020204030204" pitchFamily="34" charset="0"/>
                      </a:endParaRPr>
                    </a:p>
                  </a:txBody>
                  <a:tcPr marL="6155" marR="6155" marT="6155" marB="0" anchor="b"/>
                </a:tc>
                <a:tc>
                  <a:txBody>
                    <a:bodyPr/>
                    <a:lstStyle/>
                    <a:p>
                      <a:pPr algn="l" fontAlgn="b"/>
                      <a:endParaRPr lang="en-ZA" sz="800" b="0" i="0" u="none" strike="noStrike">
                        <a:solidFill>
                          <a:srgbClr val="000000"/>
                        </a:solidFill>
                        <a:effectLst/>
                        <a:latin typeface="Calibri" panose="020F0502020204030204" pitchFamily="34" charset="0"/>
                      </a:endParaRPr>
                    </a:p>
                  </a:txBody>
                  <a:tcPr marL="6155" marR="6155" marT="6155" marB="0" anchor="b"/>
                </a:tc>
                <a:tc>
                  <a:txBody>
                    <a:bodyPr/>
                    <a:lstStyle/>
                    <a:p>
                      <a:pPr algn="l" fontAlgn="b"/>
                      <a:endParaRPr lang="en-ZA" sz="800" b="0" i="0" u="none" strike="noStrike" dirty="0">
                        <a:solidFill>
                          <a:srgbClr val="000000"/>
                        </a:solidFill>
                        <a:effectLst/>
                        <a:latin typeface="Calibri" panose="020F0502020204030204" pitchFamily="34" charset="0"/>
                      </a:endParaRPr>
                    </a:p>
                  </a:txBody>
                  <a:tcPr marL="6155" marR="6155" marT="6155" marB="0" anchor="b"/>
                </a:tc>
              </a:tr>
            </a:tbl>
          </a:graphicData>
        </a:graphic>
      </p:graphicFrame>
    </p:spTree>
    <p:extLst>
      <p:ext uri="{BB962C8B-B14F-4D97-AF65-F5344CB8AC3E}">
        <p14:creationId xmlns:p14="http://schemas.microsoft.com/office/powerpoint/2010/main" val="1647573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
            </a:r>
            <a:br>
              <a:rPr lang="en-US" sz="2800" dirty="0" smtClean="0"/>
            </a:br>
            <a:r>
              <a:rPr lang="en-ZA" sz="2800" dirty="0" smtClean="0"/>
              <a:t/>
            </a:r>
            <a:br>
              <a:rPr lang="en-ZA" sz="2800" dirty="0" smtClean="0"/>
            </a:br>
            <a:endParaRPr lang="en-ZA" sz="2700" dirty="0"/>
          </a:p>
        </p:txBody>
      </p:sp>
      <p:sp>
        <p:nvSpPr>
          <p:cNvPr id="3" name="Content Placeholder 2"/>
          <p:cNvSpPr>
            <a:spLocks noGrp="1"/>
          </p:cNvSpPr>
          <p:nvPr>
            <p:ph idx="1"/>
          </p:nvPr>
        </p:nvSpPr>
        <p:spPr>
          <a:xfrm>
            <a:off x="628650" y="847725"/>
            <a:ext cx="7886700" cy="4351338"/>
          </a:xfrm>
        </p:spPr>
        <p:txBody>
          <a:bodyPr>
            <a:normAutofit fontScale="92500" lnSpcReduction="20000"/>
          </a:bodyPr>
          <a:lstStyle/>
          <a:p>
            <a:pPr lvl="0" algn="just"/>
            <a:r>
              <a:rPr lang="en-ZA" b="1" dirty="0"/>
              <a:t/>
            </a:r>
            <a:br>
              <a:rPr lang="en-ZA" b="1" dirty="0"/>
            </a:br>
            <a:r>
              <a:rPr lang="en-ZA" b="1" dirty="0" smtClean="0"/>
              <a:t>The above Adjustment Budget projections has </a:t>
            </a:r>
            <a:r>
              <a:rPr lang="en-US" dirty="0" smtClean="0"/>
              <a:t> </a:t>
            </a:r>
            <a:r>
              <a:rPr lang="en-US" dirty="0"/>
              <a:t>consideration emanating from the MTREF Budget Assessment and Benchmark Engagement </a:t>
            </a:r>
            <a:r>
              <a:rPr lang="en-US" dirty="0" smtClean="0"/>
              <a:t>and has </a:t>
            </a:r>
            <a:r>
              <a:rPr lang="en-US" dirty="0"/>
              <a:t>been tabled in Council </a:t>
            </a:r>
            <a:r>
              <a:rPr lang="en-US" dirty="0" smtClean="0"/>
              <a:t>with the original budget for </a:t>
            </a:r>
            <a:r>
              <a:rPr lang="en-US" dirty="0"/>
              <a:t>approval prior to the approval of the Adjustments Budget.</a:t>
            </a:r>
          </a:p>
          <a:p>
            <a:pPr lvl="1" algn="just"/>
            <a:r>
              <a:rPr lang="en-US" dirty="0"/>
              <a:t>essentially the Municipal Budget Assessment and Benchmark Engagement recommendations for the </a:t>
            </a:r>
            <a:r>
              <a:rPr lang="en-US" dirty="0" smtClean="0"/>
              <a:t>2021/22 </a:t>
            </a:r>
            <a:r>
              <a:rPr lang="en-US" dirty="0"/>
              <a:t>MTREF should be considered as part of the </a:t>
            </a:r>
            <a:r>
              <a:rPr lang="en-US" dirty="0" smtClean="0"/>
              <a:t>finalization </a:t>
            </a:r>
            <a:r>
              <a:rPr lang="en-US" dirty="0"/>
              <a:t>of the </a:t>
            </a:r>
            <a:r>
              <a:rPr lang="en-US" dirty="0" smtClean="0"/>
              <a:t>2022/23 </a:t>
            </a:r>
            <a:r>
              <a:rPr lang="en-US" dirty="0"/>
              <a:t>MTREF. </a:t>
            </a:r>
            <a:r>
              <a:rPr lang="en-US" dirty="0" smtClean="0">
                <a:solidFill>
                  <a:srgbClr val="FF0000"/>
                </a:solidFill>
              </a:rPr>
              <a:t>Yes they were considered.</a:t>
            </a:r>
            <a:endParaRPr lang="en-US" dirty="0">
              <a:solidFill>
                <a:srgbClr val="FF0000"/>
              </a:solidFill>
            </a:endParaRPr>
          </a:p>
          <a:p>
            <a:pPr lvl="1" algn="just"/>
            <a:r>
              <a:rPr lang="en-US" dirty="0"/>
              <a:t>In cases where these recommendations were not tabled in Council and/or not considered during the compilation of the </a:t>
            </a:r>
            <a:r>
              <a:rPr lang="en-US" dirty="0" smtClean="0"/>
              <a:t>2022/23 </a:t>
            </a:r>
            <a:r>
              <a:rPr lang="en-US" dirty="0"/>
              <a:t>financial year Adjustments Budget, the municipality is required to provide reasons for this </a:t>
            </a:r>
            <a:r>
              <a:rPr lang="en-US" dirty="0" smtClean="0"/>
              <a:t>omission</a:t>
            </a:r>
            <a:r>
              <a:rPr lang="en-US" b="1" dirty="0" smtClean="0"/>
              <a:t>2022/23 </a:t>
            </a:r>
            <a:r>
              <a:rPr lang="en-US" b="1" dirty="0"/>
              <a:t>Budget </a:t>
            </a:r>
            <a:r>
              <a:rPr lang="en-US" b="1" dirty="0" smtClean="0"/>
              <a:t>preparation. </a:t>
            </a:r>
            <a:r>
              <a:rPr lang="en-US" dirty="0" smtClean="0">
                <a:solidFill>
                  <a:srgbClr val="FF0000"/>
                </a:solidFill>
              </a:rPr>
              <a:t>The recommendations were tabled in council.</a:t>
            </a:r>
            <a:endParaRPr lang="en-ZA" dirty="0">
              <a:solidFill>
                <a:srgbClr val="FF0000"/>
              </a:solidFill>
            </a:endParaRPr>
          </a:p>
          <a:p>
            <a:pPr marL="0" indent="0" algn="ctr">
              <a:buNone/>
            </a:pPr>
            <a:endParaRPr lang="en-ZA" dirty="0"/>
          </a:p>
        </p:txBody>
      </p:sp>
    </p:spTree>
    <p:extLst>
      <p:ext uri="{BB962C8B-B14F-4D97-AF65-F5344CB8AC3E}">
        <p14:creationId xmlns:p14="http://schemas.microsoft.com/office/powerpoint/2010/main" val="3871672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
            </a:r>
            <a:br>
              <a:rPr lang="en-US" sz="2800" dirty="0" smtClean="0"/>
            </a:br>
            <a:r>
              <a:rPr lang="en-ZA" sz="2800" dirty="0" smtClean="0"/>
              <a:t/>
            </a:r>
            <a:br>
              <a:rPr lang="en-ZA" sz="2800" dirty="0" smtClean="0"/>
            </a:br>
            <a:endParaRPr lang="en-ZA" sz="2700" dirty="0"/>
          </a:p>
        </p:txBody>
      </p:sp>
      <p:sp>
        <p:nvSpPr>
          <p:cNvPr id="3" name="Content Placeholder 2"/>
          <p:cNvSpPr>
            <a:spLocks noGrp="1"/>
          </p:cNvSpPr>
          <p:nvPr>
            <p:ph idx="1"/>
          </p:nvPr>
        </p:nvSpPr>
        <p:spPr/>
        <p:txBody>
          <a:bodyPr/>
          <a:lstStyle/>
          <a:p>
            <a:pPr marL="0" indent="0" algn="ctr">
              <a:buNone/>
            </a:pPr>
            <a:r>
              <a:rPr lang="en-ZA" b="1" dirty="0"/>
              <a:t/>
            </a:r>
            <a:br>
              <a:rPr lang="en-ZA" b="1" dirty="0"/>
            </a:br>
            <a:r>
              <a:rPr lang="en-US" b="1" dirty="0" smtClean="0"/>
              <a:t>2023/24 </a:t>
            </a:r>
            <a:r>
              <a:rPr lang="en-US" b="1" dirty="0"/>
              <a:t>Budget preparation</a:t>
            </a:r>
            <a:endParaRPr lang="en-ZA" b="1" dirty="0"/>
          </a:p>
          <a:p>
            <a:pPr marL="0" indent="0" algn="ctr">
              <a:buNone/>
            </a:pPr>
            <a:endParaRPr lang="en-ZA" dirty="0"/>
          </a:p>
        </p:txBody>
      </p:sp>
    </p:spTree>
    <p:extLst>
      <p:ext uri="{BB962C8B-B14F-4D97-AF65-F5344CB8AC3E}">
        <p14:creationId xmlns:p14="http://schemas.microsoft.com/office/powerpoint/2010/main" val="3651226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Institutional gaps impeding performance</a:t>
            </a:r>
            <a:endParaRPr lang="en-ZA" sz="2800" dirty="0"/>
          </a:p>
        </p:txBody>
      </p:sp>
      <p:sp>
        <p:nvSpPr>
          <p:cNvPr id="3" name="Content Placeholder 2"/>
          <p:cNvSpPr>
            <a:spLocks noGrp="1"/>
          </p:cNvSpPr>
          <p:nvPr>
            <p:ph idx="1"/>
          </p:nvPr>
        </p:nvSpPr>
        <p:spPr/>
        <p:txBody>
          <a:bodyPr>
            <a:normAutofit fontScale="47500" lnSpcReduction="20000"/>
          </a:bodyPr>
          <a:lstStyle/>
          <a:p>
            <a:pPr marL="0" indent="0">
              <a:buNone/>
            </a:pPr>
            <a:r>
              <a:rPr lang="en-ZA" sz="3200" b="1" dirty="0">
                <a:latin typeface="Arial" panose="020B0604020202020204" pitchFamily="34" charset="0"/>
                <a:cs typeface="Arial" panose="020B0604020202020204" pitchFamily="34" charset="0"/>
              </a:rPr>
              <a:t>Political administrative interface</a:t>
            </a:r>
          </a:p>
          <a:p>
            <a:pPr algn="just">
              <a:lnSpc>
                <a:spcPct val="170000"/>
              </a:lnSpc>
              <a:spcBef>
                <a:spcPts val="0"/>
              </a:spcBef>
            </a:pPr>
            <a:r>
              <a:rPr lang="en-ZA" dirty="0" smtClean="0">
                <a:latin typeface="Arial" panose="020B0604020202020204" pitchFamily="34" charset="0"/>
                <a:cs typeface="Arial" panose="020B0604020202020204" pitchFamily="34" charset="0"/>
              </a:rPr>
              <a:t>Musina </a:t>
            </a:r>
            <a:r>
              <a:rPr lang="en-ZA" dirty="0">
                <a:latin typeface="Arial" panose="020B0604020202020204" pitchFamily="34" charset="0"/>
                <a:cs typeface="Arial" panose="020B0604020202020204" pitchFamily="34" charset="0"/>
              </a:rPr>
              <a:t>Municipality has an appropriate political interface in administrative matters as well as  good relations between key political and administrative officials. </a:t>
            </a:r>
          </a:p>
          <a:p>
            <a:pPr algn="just">
              <a:lnSpc>
                <a:spcPct val="170000"/>
              </a:lnSpc>
              <a:spcBef>
                <a:spcPts val="0"/>
              </a:spcBef>
            </a:pPr>
            <a:r>
              <a:rPr lang="en-ZA" dirty="0">
                <a:latin typeface="Arial" panose="020B0604020202020204" pitchFamily="34" charset="0"/>
                <a:cs typeface="Arial" panose="020B0604020202020204" pitchFamily="34" charset="0"/>
              </a:rPr>
              <a:t>There is clear separation of powers between the Council (Legislative Arm) and the Executive authority of the municipality. </a:t>
            </a:r>
          </a:p>
          <a:p>
            <a:pPr marL="0" indent="0" algn="just">
              <a:lnSpc>
                <a:spcPct val="170000"/>
              </a:lnSpc>
              <a:spcBef>
                <a:spcPts val="0"/>
              </a:spcBef>
              <a:buNone/>
            </a:pPr>
            <a:r>
              <a:rPr lang="en-ZA" sz="3200" b="1" dirty="0">
                <a:latin typeface="Arial" panose="020B0604020202020204" pitchFamily="34" charset="0"/>
                <a:cs typeface="Arial" panose="020B0604020202020204" pitchFamily="34" charset="0"/>
              </a:rPr>
              <a:t>Administrative stability &amp; Opportunities</a:t>
            </a:r>
          </a:p>
          <a:p>
            <a:pPr algn="just">
              <a:lnSpc>
                <a:spcPct val="170000"/>
              </a:lnSpc>
              <a:spcBef>
                <a:spcPts val="0"/>
              </a:spcBef>
            </a:pPr>
            <a:r>
              <a:rPr lang="en-ZA" dirty="0" smtClean="0">
                <a:latin typeface="Arial" panose="020B0604020202020204" pitchFamily="34" charset="0"/>
                <a:cs typeface="Arial" panose="020B0604020202020204" pitchFamily="34" charset="0"/>
              </a:rPr>
              <a:t>Musina </a:t>
            </a:r>
            <a:r>
              <a:rPr lang="en-ZA" dirty="0">
                <a:latin typeface="Arial" panose="020B0604020202020204" pitchFamily="34" charset="0"/>
                <a:cs typeface="Arial" panose="020B0604020202020204" pitchFamily="34" charset="0"/>
              </a:rPr>
              <a:t>Municipality stabilizes its administration by complying  with requirements of local Government: Municipal Structures act 117of 1998, Municipal Systems Act 32 of 2000 and other local government related legislations. E.g.</a:t>
            </a:r>
            <a:r>
              <a:rPr lang="en-ZA" dirty="0">
                <a:latin typeface="Arial" panose="020B0604020202020204" pitchFamily="34" charset="0"/>
                <a:cs typeface="Arial" panose="020B0604020202020204" pitchFamily="34" charset="0"/>
                <a:hlinkClick r:id="rId2"/>
              </a:rPr>
              <a:t>(</a:t>
            </a:r>
            <a:r>
              <a:rPr lang="en-ZA" dirty="0">
                <a:latin typeface="Arial" panose="020B0604020202020204" pitchFamily="34" charset="0"/>
                <a:cs typeface="Arial" panose="020B0604020202020204" pitchFamily="34" charset="0"/>
              </a:rPr>
              <a:t>effective LLF filling of senior Managers </a:t>
            </a:r>
            <a:r>
              <a:rPr lang="en-ZA" dirty="0" smtClean="0">
                <a:latin typeface="Arial" panose="020B0604020202020204" pitchFamily="34" charset="0"/>
                <a:cs typeface="Arial" panose="020B0604020202020204" pitchFamily="34" charset="0"/>
              </a:rPr>
              <a:t>position has been accelerated, positioned to be advertised before end of year.2020/2021(GM Community Services to be specific)</a:t>
            </a:r>
            <a:endParaRPr lang="en-ZA" dirty="0">
              <a:latin typeface="Arial" panose="020B0604020202020204" pitchFamily="34" charset="0"/>
              <a:cs typeface="Arial" panose="020B0604020202020204" pitchFamily="34" charset="0"/>
            </a:endParaRPr>
          </a:p>
          <a:p>
            <a:pPr algn="just">
              <a:lnSpc>
                <a:spcPct val="170000"/>
              </a:lnSpc>
              <a:spcBef>
                <a:spcPts val="0"/>
              </a:spcBef>
            </a:pPr>
            <a:r>
              <a:rPr lang="en-ZA" dirty="0">
                <a:latin typeface="Arial" panose="020B0604020202020204" pitchFamily="34" charset="0"/>
                <a:cs typeface="Arial" panose="020B0604020202020204" pitchFamily="34" charset="0"/>
              </a:rPr>
              <a:t>Opportunities are also decentralised and disseminated to various organs and structures with the ambits of local sphere of government (Delegations, Capacity building </a:t>
            </a:r>
            <a:r>
              <a:rPr lang="en-ZA" dirty="0" err="1">
                <a:latin typeface="Arial" panose="020B0604020202020204" pitchFamily="34" charset="0"/>
                <a:cs typeface="Arial" panose="020B0604020202020204" pitchFamily="34" charset="0"/>
              </a:rPr>
              <a:t>etc</a:t>
            </a:r>
            <a:r>
              <a:rPr lang="en-ZA" dirty="0">
                <a:latin typeface="Arial" panose="020B0604020202020204" pitchFamily="34" charset="0"/>
                <a:cs typeface="Arial" panose="020B0604020202020204" pitchFamily="34" charset="0"/>
              </a:rPr>
              <a:t>)</a:t>
            </a:r>
          </a:p>
          <a:p>
            <a:endParaRPr lang="en-ZA" dirty="0"/>
          </a:p>
        </p:txBody>
      </p:sp>
    </p:spTree>
    <p:extLst>
      <p:ext uri="{BB962C8B-B14F-4D97-AF65-F5344CB8AC3E}">
        <p14:creationId xmlns:p14="http://schemas.microsoft.com/office/powerpoint/2010/main" val="34520737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7414506"/>
              </p:ext>
            </p:extLst>
          </p:nvPr>
        </p:nvGraphicFramePr>
        <p:xfrm>
          <a:off x="209862" y="419725"/>
          <a:ext cx="8934137" cy="4751880"/>
        </p:xfrm>
        <a:graphic>
          <a:graphicData uri="http://schemas.openxmlformats.org/drawingml/2006/table">
            <a:tbl>
              <a:tblPr firstRow="1" firstCol="1" bandRow="1">
                <a:tableStyleId>{5C22544A-7EE6-4342-B048-85BDC9FD1C3A}</a:tableStyleId>
              </a:tblPr>
              <a:tblGrid>
                <a:gridCol w="6988201"/>
                <a:gridCol w="1945936"/>
              </a:tblGrid>
              <a:tr h="220073">
                <a:tc>
                  <a:txBody>
                    <a:bodyPr/>
                    <a:lstStyle/>
                    <a:p>
                      <a:pPr algn="ctr">
                        <a:spcAft>
                          <a:spcPts val="0"/>
                        </a:spcAft>
                      </a:pPr>
                      <a:r>
                        <a:rPr lang="en-GB" sz="1000">
                          <a:effectLst/>
                        </a:rPr>
                        <a:t>PLANNING ACTIVITY</a:t>
                      </a:r>
                      <a:endParaRPr lang="en-ZA" sz="1000">
                        <a:effectLst/>
                        <a:latin typeface="Times New Roman" panose="02020603050405020304" pitchFamily="18" charset="0"/>
                        <a:ea typeface="Times New Roman" panose="02020603050405020304" pitchFamily="18" charset="0"/>
                      </a:endParaRPr>
                    </a:p>
                  </a:txBody>
                  <a:tcPr marL="55562" marR="55562" marT="0" marB="0"/>
                </a:tc>
                <a:tc>
                  <a:txBody>
                    <a:bodyPr/>
                    <a:lstStyle/>
                    <a:p>
                      <a:pPr algn="ctr">
                        <a:spcAft>
                          <a:spcPts val="0"/>
                        </a:spcAft>
                      </a:pPr>
                      <a:r>
                        <a:rPr lang="en-GB" sz="1000">
                          <a:effectLst/>
                        </a:rPr>
                        <a:t>TIME SCHEDULE</a:t>
                      </a:r>
                      <a:endParaRPr lang="en-ZA" sz="1000">
                        <a:effectLst/>
                        <a:latin typeface="Times New Roman" panose="02020603050405020304" pitchFamily="18" charset="0"/>
                        <a:ea typeface="Times New Roman" panose="02020603050405020304" pitchFamily="18" charset="0"/>
                      </a:endParaRPr>
                    </a:p>
                  </a:txBody>
                  <a:tcPr marL="55562" marR="55562" marT="0" marB="0"/>
                </a:tc>
              </a:tr>
              <a:tr h="330925">
                <a:tc>
                  <a:txBody>
                    <a:bodyPr/>
                    <a:lstStyle/>
                    <a:p>
                      <a:pPr>
                        <a:lnSpc>
                          <a:spcPct val="200000"/>
                        </a:lnSpc>
                        <a:spcAft>
                          <a:spcPts val="0"/>
                        </a:spcAft>
                      </a:pPr>
                      <a:r>
                        <a:rPr lang="en-GB" sz="1000">
                          <a:effectLst/>
                        </a:rPr>
                        <a:t>Approval of Budget time schedule</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a:effectLst/>
                        </a:rPr>
                        <a:t>26 August 2022 </a:t>
                      </a:r>
                      <a:endParaRPr lang="en-ZA" sz="1000">
                        <a:effectLst/>
                      </a:endParaRPr>
                    </a:p>
                    <a:p>
                      <a:pPr algn="ctr">
                        <a:spcAft>
                          <a:spcPts val="0"/>
                        </a:spcAft>
                      </a:pPr>
                      <a:r>
                        <a:rPr lang="en-GB" sz="1000">
                          <a:effectLst/>
                        </a:rPr>
                        <a:t>DONE</a:t>
                      </a:r>
                      <a:endParaRPr lang="en-ZA" sz="1000">
                        <a:effectLst/>
                        <a:latin typeface="Times New Roman" panose="02020603050405020304" pitchFamily="18" charset="0"/>
                        <a:ea typeface="Times New Roman" panose="02020603050405020304" pitchFamily="18" charset="0"/>
                      </a:endParaRPr>
                    </a:p>
                  </a:txBody>
                  <a:tcPr marL="55562" marR="55562" marT="0" marB="0"/>
                </a:tc>
              </a:tr>
              <a:tr h="330925">
                <a:tc>
                  <a:txBody>
                    <a:bodyPr/>
                    <a:lstStyle/>
                    <a:p>
                      <a:pPr>
                        <a:lnSpc>
                          <a:spcPct val="200000"/>
                        </a:lnSpc>
                        <a:spcAft>
                          <a:spcPts val="0"/>
                        </a:spcAft>
                      </a:pPr>
                      <a:r>
                        <a:rPr lang="en-GB" sz="1000">
                          <a:effectLst/>
                        </a:rPr>
                        <a:t>Income Budget Submission</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a:effectLst/>
                        </a:rPr>
                        <a:t>28/29 September 2022 DONE</a:t>
                      </a:r>
                      <a:endParaRPr lang="en-ZA" sz="1000">
                        <a:effectLst/>
                        <a:latin typeface="Times New Roman" panose="02020603050405020304" pitchFamily="18" charset="0"/>
                        <a:ea typeface="Times New Roman" panose="02020603050405020304" pitchFamily="18" charset="0"/>
                      </a:endParaRPr>
                    </a:p>
                  </a:txBody>
                  <a:tcPr marL="55562" marR="55562" marT="0" marB="0"/>
                </a:tc>
              </a:tr>
              <a:tr h="330925">
                <a:tc>
                  <a:txBody>
                    <a:bodyPr/>
                    <a:lstStyle/>
                    <a:p>
                      <a:pPr>
                        <a:lnSpc>
                          <a:spcPct val="200000"/>
                        </a:lnSpc>
                        <a:spcAft>
                          <a:spcPts val="0"/>
                        </a:spcAft>
                      </a:pPr>
                      <a:r>
                        <a:rPr lang="en-GB" sz="1000">
                          <a:effectLst/>
                        </a:rPr>
                        <a:t>Departmental Budget Submission (Budget and business Plans)</a:t>
                      </a:r>
                      <a:endParaRPr lang="en-ZA" sz="1000">
                        <a:effectLst/>
                        <a:latin typeface="Times New Roman" panose="02020603050405020304" pitchFamily="18" charset="0"/>
                        <a:ea typeface="Times New Roman" panose="02020603050405020304" pitchFamily="18" charset="0"/>
                      </a:endParaRPr>
                    </a:p>
                  </a:txBody>
                  <a:tcPr marL="55562" marR="55562" marT="0" marB="0" anchor="ctr"/>
                </a:tc>
                <a:tc>
                  <a:txBody>
                    <a:bodyPr/>
                    <a:lstStyle/>
                    <a:p>
                      <a:pPr algn="ctr">
                        <a:spcAft>
                          <a:spcPts val="0"/>
                        </a:spcAft>
                      </a:pPr>
                      <a:r>
                        <a:rPr lang="en-GB" sz="1000">
                          <a:effectLst/>
                        </a:rPr>
                        <a:t>18 October 2022 </a:t>
                      </a:r>
                      <a:endParaRPr lang="en-ZA" sz="1000">
                        <a:effectLst/>
                      </a:endParaRPr>
                    </a:p>
                    <a:p>
                      <a:pPr algn="ctr">
                        <a:spcAft>
                          <a:spcPts val="0"/>
                        </a:spcAft>
                      </a:pPr>
                      <a:r>
                        <a:rPr lang="en-GB" sz="1000">
                          <a:effectLst/>
                        </a:rPr>
                        <a:t>DONE</a:t>
                      </a:r>
                      <a:endParaRPr lang="en-ZA" sz="1000">
                        <a:effectLst/>
                        <a:latin typeface="Times New Roman" panose="02020603050405020304" pitchFamily="18" charset="0"/>
                        <a:ea typeface="Times New Roman" panose="02020603050405020304" pitchFamily="18" charset="0"/>
                      </a:endParaRPr>
                    </a:p>
                  </a:txBody>
                  <a:tcPr marL="55562" marR="55562" marT="0" marB="0"/>
                </a:tc>
              </a:tr>
              <a:tr h="321730">
                <a:tc>
                  <a:txBody>
                    <a:bodyPr/>
                    <a:lstStyle/>
                    <a:p>
                      <a:pPr>
                        <a:lnSpc>
                          <a:spcPct val="200000"/>
                        </a:lnSpc>
                        <a:spcAft>
                          <a:spcPts val="0"/>
                        </a:spcAft>
                      </a:pPr>
                      <a:r>
                        <a:rPr lang="en-GB" sz="1000">
                          <a:effectLst/>
                        </a:rPr>
                        <a:t>Departmental Budget meeting with Municipal manager</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a:effectLst/>
                        </a:rPr>
                        <a:t>15 November 2022 DONE</a:t>
                      </a:r>
                      <a:endParaRPr lang="en-ZA" sz="1000">
                        <a:effectLst/>
                        <a:latin typeface="Times New Roman" panose="02020603050405020304" pitchFamily="18" charset="0"/>
                        <a:ea typeface="Times New Roman" panose="02020603050405020304" pitchFamily="18" charset="0"/>
                      </a:endParaRPr>
                    </a:p>
                  </a:txBody>
                  <a:tcPr marL="55562" marR="55562" marT="0" marB="0"/>
                </a:tc>
              </a:tr>
              <a:tr h="321730">
                <a:tc>
                  <a:txBody>
                    <a:bodyPr/>
                    <a:lstStyle/>
                    <a:p>
                      <a:pPr>
                        <a:lnSpc>
                          <a:spcPct val="200000"/>
                        </a:lnSpc>
                        <a:spcAft>
                          <a:spcPts val="0"/>
                        </a:spcAft>
                      </a:pPr>
                      <a:r>
                        <a:rPr lang="en-GB" sz="1000">
                          <a:effectLst/>
                        </a:rPr>
                        <a:t>Budget meeting</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a:effectLst/>
                        </a:rPr>
                        <a:t>3 March 2023</a:t>
                      </a:r>
                      <a:endParaRPr lang="en-ZA" sz="1000">
                        <a:effectLst/>
                        <a:latin typeface="Times New Roman" panose="02020603050405020304" pitchFamily="18" charset="0"/>
                        <a:ea typeface="Times New Roman" panose="02020603050405020304" pitchFamily="18" charset="0"/>
                      </a:endParaRPr>
                    </a:p>
                  </a:txBody>
                  <a:tcPr marL="55562" marR="55562" marT="0" marB="0"/>
                </a:tc>
              </a:tr>
              <a:tr h="321730">
                <a:tc>
                  <a:txBody>
                    <a:bodyPr/>
                    <a:lstStyle/>
                    <a:p>
                      <a:pPr>
                        <a:lnSpc>
                          <a:spcPct val="200000"/>
                        </a:lnSpc>
                        <a:spcAft>
                          <a:spcPts val="0"/>
                        </a:spcAft>
                      </a:pPr>
                      <a:r>
                        <a:rPr lang="en-GB" sz="1000">
                          <a:effectLst/>
                        </a:rPr>
                        <a:t>Tabling of first draft Budget, SDBIP (Service delivery Budget implementation plan)</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a:effectLst/>
                        </a:rPr>
                        <a:t>23 March 2023 </a:t>
                      </a:r>
                      <a:endParaRPr lang="en-ZA" sz="1000">
                        <a:effectLst/>
                        <a:latin typeface="Times New Roman" panose="02020603050405020304" pitchFamily="18" charset="0"/>
                        <a:ea typeface="Times New Roman" panose="02020603050405020304" pitchFamily="18" charset="0"/>
                      </a:endParaRPr>
                    </a:p>
                  </a:txBody>
                  <a:tcPr marL="55562" marR="55562" marT="0" marB="0"/>
                </a:tc>
              </a:tr>
              <a:tr h="321730">
                <a:tc>
                  <a:txBody>
                    <a:bodyPr/>
                    <a:lstStyle/>
                    <a:p>
                      <a:pPr>
                        <a:lnSpc>
                          <a:spcPct val="200000"/>
                        </a:lnSpc>
                        <a:spcAft>
                          <a:spcPts val="0"/>
                        </a:spcAft>
                      </a:pPr>
                      <a:r>
                        <a:rPr lang="en-GB" sz="1000">
                          <a:effectLst/>
                        </a:rPr>
                        <a:t>Provincial Treasury session on draft  budget</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a:effectLst/>
                        </a:rPr>
                        <a:t>To be announce</a:t>
                      </a:r>
                      <a:endParaRPr lang="en-ZA" sz="1000">
                        <a:effectLst/>
                        <a:latin typeface="Times New Roman" panose="02020603050405020304" pitchFamily="18" charset="0"/>
                        <a:ea typeface="Times New Roman" panose="02020603050405020304" pitchFamily="18" charset="0"/>
                      </a:endParaRPr>
                    </a:p>
                  </a:txBody>
                  <a:tcPr marL="55562" marR="55562" marT="0" marB="0"/>
                </a:tc>
              </a:tr>
              <a:tr h="643461">
                <a:tc>
                  <a:txBody>
                    <a:bodyPr/>
                    <a:lstStyle/>
                    <a:p>
                      <a:pPr>
                        <a:lnSpc>
                          <a:spcPct val="200000"/>
                        </a:lnSpc>
                        <a:spcAft>
                          <a:spcPts val="0"/>
                        </a:spcAft>
                      </a:pPr>
                      <a:r>
                        <a:rPr lang="en-GB" sz="1000">
                          <a:effectLst/>
                        </a:rPr>
                        <a:t>Upload budget on municipal website and SMS distribution for budget reviews and public input at satellite offices and municipal offices.</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a:effectLst/>
                        </a:rPr>
                        <a:t>3 April 2023 -28 April 2023</a:t>
                      </a:r>
                      <a:endParaRPr lang="en-ZA" sz="1000">
                        <a:effectLst/>
                        <a:latin typeface="Times New Roman" panose="02020603050405020304" pitchFamily="18" charset="0"/>
                        <a:ea typeface="Times New Roman" panose="02020603050405020304" pitchFamily="18" charset="0"/>
                      </a:endParaRPr>
                    </a:p>
                  </a:txBody>
                  <a:tcPr marL="55562" marR="55562" marT="0" marB="0"/>
                </a:tc>
              </a:tr>
              <a:tr h="321730">
                <a:tc>
                  <a:txBody>
                    <a:bodyPr/>
                    <a:lstStyle/>
                    <a:p>
                      <a:pPr>
                        <a:lnSpc>
                          <a:spcPct val="200000"/>
                        </a:lnSpc>
                        <a:spcAft>
                          <a:spcPts val="0"/>
                        </a:spcAft>
                      </a:pPr>
                      <a:r>
                        <a:rPr lang="en-GB" sz="1000">
                          <a:effectLst/>
                        </a:rPr>
                        <a:t>Provincial Treasury budget engagements</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a:effectLst/>
                        </a:rPr>
                        <a:t>May 2023</a:t>
                      </a:r>
                      <a:endParaRPr lang="en-ZA" sz="1000">
                        <a:effectLst/>
                        <a:latin typeface="Times New Roman" panose="02020603050405020304" pitchFamily="18" charset="0"/>
                        <a:ea typeface="Times New Roman" panose="02020603050405020304" pitchFamily="18" charset="0"/>
                      </a:endParaRPr>
                    </a:p>
                  </a:txBody>
                  <a:tcPr marL="55562" marR="55562" marT="0" marB="0"/>
                </a:tc>
              </a:tr>
              <a:tr h="321730">
                <a:tc>
                  <a:txBody>
                    <a:bodyPr/>
                    <a:lstStyle/>
                    <a:p>
                      <a:pPr>
                        <a:lnSpc>
                          <a:spcPct val="200000"/>
                        </a:lnSpc>
                        <a:spcAft>
                          <a:spcPts val="0"/>
                        </a:spcAft>
                      </a:pPr>
                      <a:r>
                        <a:rPr lang="en-GB" sz="1000">
                          <a:effectLst/>
                        </a:rPr>
                        <a:t>Tabling Final Budget, SDBIP</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a:effectLst/>
                        </a:rPr>
                        <a:t>19 May 2023</a:t>
                      </a:r>
                      <a:endParaRPr lang="en-ZA" sz="1000">
                        <a:effectLst/>
                        <a:latin typeface="Times New Roman" panose="02020603050405020304" pitchFamily="18" charset="0"/>
                        <a:ea typeface="Times New Roman" panose="02020603050405020304" pitchFamily="18" charset="0"/>
                      </a:endParaRPr>
                    </a:p>
                  </a:txBody>
                  <a:tcPr marL="55562" marR="55562" marT="0" marB="0"/>
                </a:tc>
              </a:tr>
              <a:tr h="321730">
                <a:tc>
                  <a:txBody>
                    <a:bodyPr/>
                    <a:lstStyle/>
                    <a:p>
                      <a:pPr>
                        <a:lnSpc>
                          <a:spcPct val="200000"/>
                        </a:lnSpc>
                        <a:spcAft>
                          <a:spcPts val="0"/>
                        </a:spcAft>
                      </a:pPr>
                      <a:r>
                        <a:rPr lang="en-GB" sz="1000">
                          <a:effectLst/>
                        </a:rPr>
                        <a:t>Budget speech and Approval of Budget and SDBIP</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a:effectLst/>
                        </a:rPr>
                        <a:t>End June 2022</a:t>
                      </a:r>
                      <a:endParaRPr lang="en-ZA" sz="1000">
                        <a:effectLst/>
                        <a:latin typeface="Times New Roman" panose="02020603050405020304" pitchFamily="18" charset="0"/>
                        <a:ea typeface="Times New Roman" panose="02020603050405020304" pitchFamily="18" charset="0"/>
                      </a:endParaRPr>
                    </a:p>
                  </a:txBody>
                  <a:tcPr marL="55562" marR="55562" marT="0" marB="0"/>
                </a:tc>
              </a:tr>
              <a:tr h="643461">
                <a:tc>
                  <a:txBody>
                    <a:bodyPr/>
                    <a:lstStyle/>
                    <a:p>
                      <a:pPr>
                        <a:lnSpc>
                          <a:spcPct val="200000"/>
                        </a:lnSpc>
                        <a:spcAft>
                          <a:spcPts val="0"/>
                        </a:spcAft>
                      </a:pPr>
                      <a:r>
                        <a:rPr lang="en-GB" sz="1000">
                          <a:effectLst/>
                        </a:rPr>
                        <a:t>Submission of approved budget to National Treasury, Provincial Treasury and Other Stakeholders</a:t>
                      </a:r>
                      <a:endParaRPr lang="en-ZA" sz="1000">
                        <a:effectLst/>
                        <a:latin typeface="Times New Roman" panose="02020603050405020304" pitchFamily="18" charset="0"/>
                        <a:ea typeface="Times New Roman" panose="02020603050405020304" pitchFamily="18" charset="0"/>
                      </a:endParaRPr>
                    </a:p>
                  </a:txBody>
                  <a:tcPr marL="55562" marR="55562" marT="0" marB="0" anchor="b"/>
                </a:tc>
                <a:tc>
                  <a:txBody>
                    <a:bodyPr/>
                    <a:lstStyle/>
                    <a:p>
                      <a:pPr algn="ctr">
                        <a:spcAft>
                          <a:spcPts val="0"/>
                        </a:spcAft>
                      </a:pPr>
                      <a:r>
                        <a:rPr lang="en-GB" sz="1000" dirty="0">
                          <a:effectLst/>
                        </a:rPr>
                        <a:t>On or Before 14</a:t>
                      </a:r>
                      <a:r>
                        <a:rPr lang="en-GB" sz="1000" baseline="30000" dirty="0">
                          <a:effectLst/>
                        </a:rPr>
                        <a:t>th</a:t>
                      </a:r>
                      <a:r>
                        <a:rPr lang="en-GB" sz="1000" dirty="0">
                          <a:effectLst/>
                        </a:rPr>
                        <a:t> June 2023</a:t>
                      </a:r>
                      <a:endParaRPr lang="en-ZA" sz="1000" dirty="0">
                        <a:effectLst/>
                        <a:latin typeface="Times New Roman" panose="02020603050405020304" pitchFamily="18" charset="0"/>
                        <a:ea typeface="Times New Roman" panose="02020603050405020304" pitchFamily="18" charset="0"/>
                      </a:endParaRPr>
                    </a:p>
                  </a:txBody>
                  <a:tcPr marL="55562" marR="55562" marT="0" marB="0"/>
                </a:tc>
              </a:tr>
            </a:tbl>
          </a:graphicData>
        </a:graphic>
      </p:graphicFrame>
    </p:spTree>
    <p:extLst>
      <p:ext uri="{BB962C8B-B14F-4D97-AF65-F5344CB8AC3E}">
        <p14:creationId xmlns:p14="http://schemas.microsoft.com/office/powerpoint/2010/main" val="3776352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
            </a:r>
            <a:br>
              <a:rPr lang="en-US" sz="2800" dirty="0" smtClean="0"/>
            </a:br>
            <a:r>
              <a:rPr lang="en-ZA" sz="2800" dirty="0" smtClean="0"/>
              <a:t/>
            </a:r>
            <a:br>
              <a:rPr lang="en-ZA" sz="2800" dirty="0" smtClean="0"/>
            </a:br>
            <a:endParaRPr lang="en-ZA" sz="2700" dirty="0"/>
          </a:p>
        </p:txBody>
      </p:sp>
      <p:sp>
        <p:nvSpPr>
          <p:cNvPr id="3" name="Content Placeholder 2"/>
          <p:cNvSpPr>
            <a:spLocks noGrp="1"/>
          </p:cNvSpPr>
          <p:nvPr>
            <p:ph idx="1"/>
          </p:nvPr>
        </p:nvSpPr>
        <p:spPr>
          <a:xfrm>
            <a:off x="628650" y="812801"/>
            <a:ext cx="7886700" cy="3975100"/>
          </a:xfrm>
        </p:spPr>
        <p:txBody>
          <a:bodyPr>
            <a:normAutofit/>
          </a:bodyPr>
          <a:lstStyle/>
          <a:p>
            <a:pPr marL="0" indent="0" algn="ctr">
              <a:buNone/>
            </a:pPr>
            <a:r>
              <a:rPr lang="en-US" b="1" dirty="0" smtClean="0"/>
              <a:t>Status of 2022/23 </a:t>
            </a:r>
            <a:r>
              <a:rPr lang="en-US" b="1" dirty="0"/>
              <a:t>Budget </a:t>
            </a:r>
            <a:r>
              <a:rPr lang="en-US" b="1" dirty="0" smtClean="0"/>
              <a:t>preparation</a:t>
            </a:r>
          </a:p>
          <a:p>
            <a:pPr marL="0" indent="0" algn="ctr">
              <a:buNone/>
            </a:pPr>
            <a:endParaRPr lang="en-US" sz="2400" b="1" dirty="0" smtClean="0"/>
          </a:p>
          <a:p>
            <a:r>
              <a:rPr lang="en-ZA" sz="2400" dirty="0" smtClean="0"/>
              <a:t>The Municipality has tabled the 2023/24 Budget Process Schedule in Council on 27 August 2022.      </a:t>
            </a:r>
          </a:p>
          <a:p>
            <a:r>
              <a:rPr lang="en-ZA" sz="2400" dirty="0" smtClean="0"/>
              <a:t>Yes the milestones were followed as per the Budget process schedule.</a:t>
            </a:r>
          </a:p>
          <a:p>
            <a:r>
              <a:rPr lang="en-ZA" sz="2400" dirty="0" smtClean="0"/>
              <a:t> Yes the benchmark is scheduled for May of 2023 has been included in the Budget process schedule.</a:t>
            </a:r>
            <a:endParaRPr lang="en-ZA" sz="2400" dirty="0"/>
          </a:p>
        </p:txBody>
      </p:sp>
    </p:spTree>
    <p:extLst>
      <p:ext uri="{BB962C8B-B14F-4D97-AF65-F5344CB8AC3E}">
        <p14:creationId xmlns:p14="http://schemas.microsoft.com/office/powerpoint/2010/main" val="38949029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
            </a:r>
            <a:br>
              <a:rPr lang="en-US" sz="2800" dirty="0" smtClean="0"/>
            </a:br>
            <a:r>
              <a:rPr lang="en-ZA" sz="2800" dirty="0" smtClean="0"/>
              <a:t/>
            </a:r>
            <a:br>
              <a:rPr lang="en-ZA" sz="2800" dirty="0" smtClean="0"/>
            </a:br>
            <a:endParaRPr lang="en-ZA" sz="2700" dirty="0"/>
          </a:p>
        </p:txBody>
      </p:sp>
      <p:sp>
        <p:nvSpPr>
          <p:cNvPr id="3" name="Content Placeholder 2"/>
          <p:cNvSpPr>
            <a:spLocks noGrp="1"/>
          </p:cNvSpPr>
          <p:nvPr>
            <p:ph idx="1"/>
          </p:nvPr>
        </p:nvSpPr>
        <p:spPr/>
        <p:txBody>
          <a:bodyPr/>
          <a:lstStyle/>
          <a:p>
            <a:pPr marL="0" indent="0" algn="ctr">
              <a:buNone/>
            </a:pPr>
            <a:r>
              <a:rPr lang="en-ZA" b="1" dirty="0" smtClean="0"/>
              <a:t>      </a:t>
            </a:r>
            <a:r>
              <a:rPr lang="en-ZA" sz="3600" b="1" dirty="0" smtClean="0"/>
              <a:t>Session 3</a:t>
            </a:r>
          </a:p>
          <a:p>
            <a:pPr marL="0" indent="0" algn="ctr">
              <a:buNone/>
            </a:pPr>
            <a:r>
              <a:rPr lang="en-ZA" b="1" dirty="0" smtClean="0"/>
              <a:t>Financial Governance</a:t>
            </a:r>
          </a:p>
          <a:p>
            <a:pPr marL="0" indent="0" algn="ctr">
              <a:buNone/>
            </a:pPr>
            <a:r>
              <a:rPr lang="en-ZA" b="1" dirty="0"/>
              <a:t/>
            </a:r>
            <a:br>
              <a:rPr lang="en-ZA" b="1" dirty="0"/>
            </a:br>
            <a:r>
              <a:rPr lang="en-ZA" b="1" dirty="0"/>
              <a:t>Auditor General’s findings as reported for the </a:t>
            </a:r>
            <a:r>
              <a:rPr lang="en-ZA" b="1" dirty="0" smtClean="0"/>
              <a:t>20/21 </a:t>
            </a:r>
            <a:r>
              <a:rPr lang="en-ZA" b="1" dirty="0"/>
              <a:t>financial year</a:t>
            </a:r>
          </a:p>
          <a:p>
            <a:pPr marL="0" indent="0" algn="ctr">
              <a:buNone/>
            </a:pPr>
            <a:endParaRPr lang="en-ZA" dirty="0"/>
          </a:p>
        </p:txBody>
      </p:sp>
    </p:spTree>
    <p:extLst>
      <p:ext uri="{BB962C8B-B14F-4D97-AF65-F5344CB8AC3E}">
        <p14:creationId xmlns:p14="http://schemas.microsoft.com/office/powerpoint/2010/main" val="4096356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72400" cy="568023"/>
          </a:xfrm>
        </p:spPr>
        <p:txBody>
          <a:bodyPr/>
          <a:lstStyle/>
          <a:p>
            <a:r>
              <a:rPr lang="en-US" sz="2400" b="1" dirty="0" smtClean="0"/>
              <a:t>		Auditor </a:t>
            </a:r>
            <a:r>
              <a:rPr lang="en-US" sz="2400" b="1" dirty="0"/>
              <a:t>General report – </a:t>
            </a:r>
            <a:r>
              <a:rPr lang="en-US" sz="2400" b="1" dirty="0" smtClean="0"/>
              <a:t>2020/21</a:t>
            </a:r>
            <a:endParaRPr lang="en-ZA" sz="1500" b="1"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solidFill>
                  <a:srgbClr val="808080"/>
                </a:solidFill>
              </a:rPr>
              <a:pPr>
                <a:defRPr/>
              </a:pPr>
              <a:t>53</a:t>
            </a:fld>
            <a:endParaRPr lang="en-US" sz="1400" b="0">
              <a:solidFill>
                <a:srgbClr val="000000"/>
              </a:solidFill>
            </a:endParaRPr>
          </a:p>
        </p:txBody>
      </p:sp>
      <p:graphicFrame>
        <p:nvGraphicFramePr>
          <p:cNvPr id="5" name="Table 4">
            <a:extLst>
              <a:ext uri="{FF2B5EF4-FFF2-40B4-BE49-F238E27FC236}">
                <a16:creationId xmlns:a16="http://schemas.microsoft.com/office/drawing/2014/main" xmlns="" id="{3E63DA8E-3432-4786-9CB3-65695B5526DA}"/>
              </a:ext>
            </a:extLst>
          </p:cNvPr>
          <p:cNvGraphicFramePr>
            <a:graphicFrameLocks noGrp="1"/>
          </p:cNvGraphicFramePr>
          <p:nvPr>
            <p:extLst>
              <p:ext uri="{D42A27DB-BD31-4B8C-83A1-F6EECF244321}">
                <p14:modId xmlns:p14="http://schemas.microsoft.com/office/powerpoint/2010/main" val="3470298295"/>
              </p:ext>
            </p:extLst>
          </p:nvPr>
        </p:nvGraphicFramePr>
        <p:xfrm>
          <a:off x="1366934" y="1577398"/>
          <a:ext cx="6119716" cy="822963"/>
        </p:xfrm>
        <a:graphic>
          <a:graphicData uri="http://schemas.openxmlformats.org/drawingml/2006/table">
            <a:tbl>
              <a:tblPr firstRow="1" bandRow="1">
                <a:tableStyleId>{BC89EF96-8CEA-46FF-86C4-4CE0E7609802}</a:tableStyleId>
              </a:tblPr>
              <a:tblGrid>
                <a:gridCol w="1529929">
                  <a:extLst>
                    <a:ext uri="{9D8B030D-6E8A-4147-A177-3AD203B41FA5}">
                      <a16:colId xmlns:a16="http://schemas.microsoft.com/office/drawing/2014/main" xmlns="" val="4265217892"/>
                    </a:ext>
                  </a:extLst>
                </a:gridCol>
                <a:gridCol w="1529929">
                  <a:extLst>
                    <a:ext uri="{9D8B030D-6E8A-4147-A177-3AD203B41FA5}">
                      <a16:colId xmlns:a16="http://schemas.microsoft.com/office/drawing/2014/main" xmlns="" val="2386466402"/>
                    </a:ext>
                  </a:extLst>
                </a:gridCol>
                <a:gridCol w="1529929">
                  <a:extLst>
                    <a:ext uri="{9D8B030D-6E8A-4147-A177-3AD203B41FA5}">
                      <a16:colId xmlns:a16="http://schemas.microsoft.com/office/drawing/2014/main" xmlns="" val="3317206249"/>
                    </a:ext>
                  </a:extLst>
                </a:gridCol>
                <a:gridCol w="1529929">
                  <a:extLst>
                    <a:ext uri="{9D8B030D-6E8A-4147-A177-3AD203B41FA5}">
                      <a16:colId xmlns:a16="http://schemas.microsoft.com/office/drawing/2014/main" xmlns="" val="1393901345"/>
                    </a:ext>
                  </a:extLst>
                </a:gridCol>
              </a:tblGrid>
              <a:tr h="274321">
                <a:tc gridSpan="4">
                  <a:txBody>
                    <a:bodyPr/>
                    <a:lstStyle/>
                    <a:p>
                      <a:pPr algn="ctr"/>
                      <a:r>
                        <a:rPr lang="en-ZA" sz="1200" dirty="0"/>
                        <a:t>Audit Opinion</a:t>
                      </a:r>
                    </a:p>
                  </a:txBody>
                  <a:tcPr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019359611"/>
                  </a:ext>
                </a:extLst>
              </a:tr>
              <a:tr h="274321">
                <a:tc>
                  <a:txBody>
                    <a:bodyPr/>
                    <a:lstStyle/>
                    <a:p>
                      <a:pPr algn="ctr"/>
                      <a:r>
                        <a:rPr lang="en-ZA" sz="1200" b="1" dirty="0" smtClean="0"/>
                        <a:t>2017/18</a:t>
                      </a:r>
                      <a:endParaRPr lang="en-ZA" sz="1200" b="1" dirty="0"/>
                    </a:p>
                  </a:txBody>
                  <a:tcPr/>
                </a:tc>
                <a:tc>
                  <a:txBody>
                    <a:bodyPr/>
                    <a:lstStyle/>
                    <a:p>
                      <a:pPr algn="ctr"/>
                      <a:r>
                        <a:rPr lang="en-ZA" sz="1200" b="1" dirty="0" smtClean="0"/>
                        <a:t>2018/19</a:t>
                      </a:r>
                      <a:endParaRPr lang="en-ZA" sz="1200" b="1" dirty="0"/>
                    </a:p>
                  </a:txBody>
                  <a:tcPr/>
                </a:tc>
                <a:tc>
                  <a:txBody>
                    <a:bodyPr/>
                    <a:lstStyle/>
                    <a:p>
                      <a:pPr algn="ctr"/>
                      <a:r>
                        <a:rPr lang="en-ZA" sz="1200" b="1" dirty="0" smtClean="0"/>
                        <a:t>2019/20</a:t>
                      </a:r>
                      <a:endParaRPr lang="en-ZA" sz="1200" b="1" dirty="0"/>
                    </a:p>
                  </a:txBody>
                  <a:tcPr/>
                </a:tc>
                <a:tc>
                  <a:txBody>
                    <a:bodyPr/>
                    <a:lstStyle/>
                    <a:p>
                      <a:pPr algn="ctr"/>
                      <a:r>
                        <a:rPr lang="en-ZA" sz="1200" b="1" dirty="0" smtClean="0"/>
                        <a:t>2020/21</a:t>
                      </a:r>
                      <a:endParaRPr lang="en-ZA" sz="1200" b="1" dirty="0"/>
                    </a:p>
                  </a:txBody>
                  <a:tcPr/>
                </a:tc>
                <a:extLst>
                  <a:ext uri="{0D108BD9-81ED-4DB2-BD59-A6C34878D82A}">
                    <a16:rowId xmlns:a16="http://schemas.microsoft.com/office/drawing/2014/main" xmlns="" val="3347384176"/>
                  </a:ext>
                </a:extLst>
              </a:tr>
              <a:tr h="274321">
                <a:tc>
                  <a:txBody>
                    <a:bodyPr/>
                    <a:lstStyle/>
                    <a:p>
                      <a:r>
                        <a:rPr lang="en-ZA" sz="1200" b="1" dirty="0" smtClean="0"/>
                        <a:t>Qualified</a:t>
                      </a:r>
                      <a:endParaRPr lang="en-ZA"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t>Qualified</a:t>
                      </a:r>
                      <a:endParaRPr lang="en-ZA"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t>Unqualified</a:t>
                      </a:r>
                      <a:endParaRPr lang="en-ZA" sz="1200" b="1" dirty="0"/>
                    </a:p>
                  </a:txBody>
                  <a:tcPr/>
                </a:tc>
                <a:tc>
                  <a:txBody>
                    <a:bodyPr/>
                    <a:lstStyle/>
                    <a:p>
                      <a:r>
                        <a:rPr lang="en-ZA" sz="1200" b="1" dirty="0" err="1" smtClean="0"/>
                        <a:t>Unqulaified</a:t>
                      </a:r>
                      <a:endParaRPr lang="en-ZA" sz="1200" b="1" dirty="0"/>
                    </a:p>
                  </a:txBody>
                  <a:tcPr/>
                </a:tc>
                <a:extLst>
                  <a:ext uri="{0D108BD9-81ED-4DB2-BD59-A6C34878D82A}">
                    <a16:rowId xmlns:a16="http://schemas.microsoft.com/office/drawing/2014/main" xmlns="" val="3988887617"/>
                  </a:ext>
                </a:extLst>
              </a:tr>
            </a:tbl>
          </a:graphicData>
        </a:graphic>
      </p:graphicFrame>
      <p:sp>
        <p:nvSpPr>
          <p:cNvPr id="6" name="TextBox 5">
            <a:extLst>
              <a:ext uri="{FF2B5EF4-FFF2-40B4-BE49-F238E27FC236}">
                <a16:creationId xmlns:a16="http://schemas.microsoft.com/office/drawing/2014/main" xmlns="" id="{37C090BD-9078-4146-B729-1E34D7B1BD2C}"/>
              </a:ext>
            </a:extLst>
          </p:cNvPr>
          <p:cNvSpPr txBox="1"/>
          <p:nvPr/>
        </p:nvSpPr>
        <p:spPr>
          <a:xfrm>
            <a:off x="3207045" y="823249"/>
            <a:ext cx="4998539" cy="307777"/>
          </a:xfrm>
          <a:prstGeom prst="rect">
            <a:avLst/>
          </a:prstGeom>
          <a:noFill/>
        </p:spPr>
        <p:txBody>
          <a:bodyPr wrap="square" rtlCol="0">
            <a:spAutoFit/>
          </a:bodyPr>
          <a:lstStyle/>
          <a:p>
            <a:r>
              <a:rPr lang="en-ZA" sz="1400" b="1" dirty="0" smtClean="0">
                <a:latin typeface="+mn-lt"/>
              </a:rPr>
              <a:t>3.1 Audit </a:t>
            </a:r>
            <a:r>
              <a:rPr lang="en-ZA" sz="1400" b="1" dirty="0">
                <a:latin typeface="+mn-lt"/>
              </a:rPr>
              <a:t>Outcome Trend</a:t>
            </a:r>
          </a:p>
        </p:txBody>
      </p:sp>
    </p:spTree>
    <p:extLst>
      <p:ext uri="{BB962C8B-B14F-4D97-AF65-F5344CB8AC3E}">
        <p14:creationId xmlns:p14="http://schemas.microsoft.com/office/powerpoint/2010/main" val="1053333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D85E26A-D779-4976-B9FF-D303DB002AA0}"/>
              </a:ext>
            </a:extLst>
          </p:cNvPr>
          <p:cNvGraphicFramePr>
            <a:graphicFrameLocks noGrp="1"/>
          </p:cNvGraphicFramePr>
          <p:nvPr>
            <p:extLst>
              <p:ext uri="{D42A27DB-BD31-4B8C-83A1-F6EECF244321}">
                <p14:modId xmlns:p14="http://schemas.microsoft.com/office/powerpoint/2010/main" val="865847315"/>
              </p:ext>
            </p:extLst>
          </p:nvPr>
        </p:nvGraphicFramePr>
        <p:xfrm>
          <a:off x="228602" y="1230323"/>
          <a:ext cx="8410070" cy="4147793"/>
        </p:xfrm>
        <a:graphic>
          <a:graphicData uri="http://schemas.openxmlformats.org/drawingml/2006/table">
            <a:tbl>
              <a:tblPr firstRow="1" bandRow="1">
                <a:tableStyleId>{BC89EF96-8CEA-46FF-86C4-4CE0E7609802}</a:tableStyleId>
              </a:tblPr>
              <a:tblGrid>
                <a:gridCol w="812991">
                  <a:extLst>
                    <a:ext uri="{9D8B030D-6E8A-4147-A177-3AD203B41FA5}">
                      <a16:colId xmlns:a16="http://schemas.microsoft.com/office/drawing/2014/main" xmlns="" val="1189168067"/>
                    </a:ext>
                  </a:extLst>
                </a:gridCol>
                <a:gridCol w="828083">
                  <a:extLst>
                    <a:ext uri="{9D8B030D-6E8A-4147-A177-3AD203B41FA5}">
                      <a16:colId xmlns:a16="http://schemas.microsoft.com/office/drawing/2014/main" xmlns="" val="1567712455"/>
                    </a:ext>
                  </a:extLst>
                </a:gridCol>
                <a:gridCol w="759074">
                  <a:extLst>
                    <a:ext uri="{9D8B030D-6E8A-4147-A177-3AD203B41FA5}">
                      <a16:colId xmlns:a16="http://schemas.microsoft.com/office/drawing/2014/main" xmlns="" val="2625731043"/>
                    </a:ext>
                  </a:extLst>
                </a:gridCol>
                <a:gridCol w="759074">
                  <a:extLst>
                    <a:ext uri="{9D8B030D-6E8A-4147-A177-3AD203B41FA5}">
                      <a16:colId xmlns:a16="http://schemas.microsoft.com/office/drawing/2014/main" xmlns="" val="1935442576"/>
                    </a:ext>
                  </a:extLst>
                </a:gridCol>
                <a:gridCol w="759074">
                  <a:extLst>
                    <a:ext uri="{9D8B030D-6E8A-4147-A177-3AD203B41FA5}">
                      <a16:colId xmlns:a16="http://schemas.microsoft.com/office/drawing/2014/main" xmlns="" val="1170394024"/>
                    </a:ext>
                  </a:extLst>
                </a:gridCol>
                <a:gridCol w="816020">
                  <a:extLst>
                    <a:ext uri="{9D8B030D-6E8A-4147-A177-3AD203B41FA5}">
                      <a16:colId xmlns:a16="http://schemas.microsoft.com/office/drawing/2014/main" xmlns="" val="2805003914"/>
                    </a:ext>
                  </a:extLst>
                </a:gridCol>
                <a:gridCol w="886644">
                  <a:extLst>
                    <a:ext uri="{9D8B030D-6E8A-4147-A177-3AD203B41FA5}">
                      <a16:colId xmlns:a16="http://schemas.microsoft.com/office/drawing/2014/main" xmlns="" val="490395614"/>
                    </a:ext>
                  </a:extLst>
                </a:gridCol>
                <a:gridCol w="919595">
                  <a:extLst>
                    <a:ext uri="{9D8B030D-6E8A-4147-A177-3AD203B41FA5}">
                      <a16:colId xmlns:a16="http://schemas.microsoft.com/office/drawing/2014/main" xmlns="" val="136662112"/>
                    </a:ext>
                  </a:extLst>
                </a:gridCol>
                <a:gridCol w="1035103">
                  <a:extLst>
                    <a:ext uri="{9D8B030D-6E8A-4147-A177-3AD203B41FA5}">
                      <a16:colId xmlns:a16="http://schemas.microsoft.com/office/drawing/2014/main" xmlns="" val="2042308466"/>
                    </a:ext>
                  </a:extLst>
                </a:gridCol>
                <a:gridCol w="834412">
                  <a:extLst>
                    <a:ext uri="{9D8B030D-6E8A-4147-A177-3AD203B41FA5}">
                      <a16:colId xmlns:a16="http://schemas.microsoft.com/office/drawing/2014/main" xmlns="" val="3574666051"/>
                    </a:ext>
                  </a:extLst>
                </a:gridCol>
              </a:tblGrid>
              <a:tr h="1338170">
                <a:tc rowSpan="2">
                  <a:txBody>
                    <a:bodyPr/>
                    <a:lstStyle/>
                    <a:p>
                      <a:pPr algn="ctr"/>
                      <a:r>
                        <a:rPr lang="en-ZA" sz="1200" dirty="0"/>
                        <a:t>Audit finding</a:t>
                      </a:r>
                    </a:p>
                  </a:txBody>
                  <a:tcPr/>
                </a:tc>
                <a:tc gridSpan="4">
                  <a:txBody>
                    <a:bodyPr/>
                    <a:lstStyle/>
                    <a:p>
                      <a:pPr algn="ctr"/>
                      <a:r>
                        <a:rPr lang="en-ZA" sz="1200" dirty="0"/>
                        <a:t>Recurring finding</a:t>
                      </a:r>
                    </a:p>
                  </a:txBody>
                  <a:tcPr/>
                </a:tc>
                <a:tc hMerge="1">
                  <a:txBody>
                    <a:bodyPr/>
                    <a:lstStyle/>
                    <a:p>
                      <a:endParaRPr lang="en-ZA" sz="1200" dirty="0"/>
                    </a:p>
                  </a:txBody>
                  <a:tcPr/>
                </a:tc>
                <a:tc hMerge="1">
                  <a:txBody>
                    <a:bodyPr/>
                    <a:lstStyle/>
                    <a:p>
                      <a:endParaRPr lang="en-ZA" sz="1200" dirty="0"/>
                    </a:p>
                  </a:txBody>
                  <a:tcPr/>
                </a:tc>
                <a:tc hMerge="1">
                  <a:txBody>
                    <a:bodyPr/>
                    <a:lstStyle/>
                    <a:p>
                      <a:pPr algn="ctr"/>
                      <a:endParaRPr lang="en-ZA" sz="1200" dirty="0"/>
                    </a:p>
                  </a:txBody>
                  <a:tcPr/>
                </a:tc>
                <a:tc>
                  <a:txBody>
                    <a:bodyPr/>
                    <a:lstStyle/>
                    <a:p>
                      <a:pPr algn="ctr"/>
                      <a:r>
                        <a:rPr lang="en-ZA" sz="1200" dirty="0"/>
                        <a:t>Root cause of finding (2018/19)</a:t>
                      </a:r>
                    </a:p>
                  </a:txBody>
                  <a:tcPr/>
                </a:tc>
                <a:tc>
                  <a:txBody>
                    <a:bodyPr/>
                    <a:lstStyle/>
                    <a:p>
                      <a:pPr algn="ctr"/>
                      <a:r>
                        <a:rPr lang="en-ZA" sz="1200" dirty="0"/>
                        <a:t>Remedial action to address  audit finding </a:t>
                      </a:r>
                    </a:p>
                  </a:txBody>
                  <a:tcPr/>
                </a:tc>
                <a:tc>
                  <a:txBody>
                    <a:bodyPr/>
                    <a:lstStyle/>
                    <a:p>
                      <a:pPr algn="ctr"/>
                      <a:r>
                        <a:rPr lang="en-ZA" sz="1200" dirty="0"/>
                        <a:t>Timeframe</a:t>
                      </a:r>
                    </a:p>
                  </a:txBody>
                  <a:tcPr/>
                </a:tc>
                <a:tc>
                  <a:txBody>
                    <a:bodyPr/>
                    <a:lstStyle/>
                    <a:p>
                      <a:pPr algn="ctr"/>
                      <a:r>
                        <a:rPr lang="en-ZA" sz="1200" dirty="0"/>
                        <a:t>External/ Internal Resources    (name of department or name of consultant)</a:t>
                      </a:r>
                    </a:p>
                  </a:txBody>
                  <a:tcPr/>
                </a:tc>
                <a:tc>
                  <a:txBody>
                    <a:bodyPr/>
                    <a:lstStyle/>
                    <a:p>
                      <a:pPr algn="ctr"/>
                      <a:r>
                        <a:rPr lang="en-ZA" sz="1200" dirty="0"/>
                        <a:t>Progress to date</a:t>
                      </a:r>
                    </a:p>
                  </a:txBody>
                  <a:tcPr/>
                </a:tc>
                <a:extLst>
                  <a:ext uri="{0D108BD9-81ED-4DB2-BD59-A6C34878D82A}">
                    <a16:rowId xmlns:a16="http://schemas.microsoft.com/office/drawing/2014/main" xmlns="" val="4159815281"/>
                  </a:ext>
                </a:extLst>
              </a:tr>
              <a:tr h="331828">
                <a:tc vMerge="1">
                  <a:txBody>
                    <a:bodyPr/>
                    <a:lstStyle/>
                    <a:p>
                      <a:endParaRPr lang="en-ZA" sz="1200" dirty="0"/>
                    </a:p>
                  </a:txBody>
                  <a:tcPr/>
                </a:tc>
                <a:tc>
                  <a:txBody>
                    <a:bodyPr/>
                    <a:lstStyle/>
                    <a:p>
                      <a:pPr algn="ctr"/>
                      <a:r>
                        <a:rPr lang="en-ZA" sz="1200" b="1" dirty="0" smtClean="0"/>
                        <a:t>2016/7</a:t>
                      </a:r>
                      <a:endParaRPr lang="en-ZA" sz="1200" b="1" dirty="0"/>
                    </a:p>
                  </a:txBody>
                  <a:tcPr/>
                </a:tc>
                <a:tc>
                  <a:txBody>
                    <a:bodyPr/>
                    <a:lstStyle/>
                    <a:p>
                      <a:pPr algn="ctr"/>
                      <a:r>
                        <a:rPr lang="en-ZA" sz="1200" b="1" dirty="0" smtClean="0"/>
                        <a:t>2017/18</a:t>
                      </a:r>
                      <a:endParaRPr lang="en-ZA" sz="1200" b="1" dirty="0"/>
                    </a:p>
                  </a:txBody>
                  <a:tcPr/>
                </a:tc>
                <a:tc>
                  <a:txBody>
                    <a:bodyPr/>
                    <a:lstStyle/>
                    <a:p>
                      <a:pPr algn="ctr"/>
                      <a:r>
                        <a:rPr lang="en-ZA" sz="1200" b="1" dirty="0" smtClean="0"/>
                        <a:t>2018/19</a:t>
                      </a:r>
                      <a:endParaRPr lang="en-ZA" sz="1200" b="1" dirty="0"/>
                    </a:p>
                  </a:txBody>
                  <a:tcPr/>
                </a:tc>
                <a:tc>
                  <a:txBody>
                    <a:bodyPr/>
                    <a:lstStyle/>
                    <a:p>
                      <a:pPr algn="ctr"/>
                      <a:r>
                        <a:rPr lang="en-ZA" sz="1200" b="1" dirty="0" smtClean="0"/>
                        <a:t>2019/20</a:t>
                      </a:r>
                      <a:endParaRPr lang="en-ZA" sz="1200" b="1"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xmlns="" val="2783015252"/>
                  </a:ext>
                </a:extLst>
              </a:tr>
              <a:tr h="802903">
                <a:tc>
                  <a:txBody>
                    <a:bodyPr/>
                    <a:lstStyle/>
                    <a:p>
                      <a:pPr marL="0" indent="0">
                        <a:buNone/>
                      </a:pPr>
                      <a:r>
                        <a:rPr lang="en-ZA" sz="1200" dirty="0"/>
                        <a:t>1. PPE</a:t>
                      </a:r>
                    </a:p>
                  </a:txBody>
                  <a:tcPr/>
                </a:tc>
                <a:tc>
                  <a:txBody>
                    <a:bodyPr/>
                    <a:lstStyle/>
                    <a:p>
                      <a:pPr algn="ctr"/>
                      <a:endParaRPr lang="en-ZA" sz="1200" b="1" dirty="0"/>
                    </a:p>
                  </a:txBody>
                  <a:tcPr/>
                </a:tc>
                <a:tc>
                  <a:txBody>
                    <a:bodyPr/>
                    <a:lstStyle/>
                    <a:p>
                      <a:pPr algn="ctr"/>
                      <a:r>
                        <a:rPr lang="en-ZA" sz="1200" b="1" dirty="0" smtClean="0"/>
                        <a:t>x</a:t>
                      </a:r>
                      <a:endParaRPr lang="en-ZA" sz="1200" b="1" dirty="0"/>
                    </a:p>
                  </a:txBody>
                  <a:tcPr/>
                </a:tc>
                <a:tc>
                  <a:txBody>
                    <a:bodyPr/>
                    <a:lstStyle/>
                    <a:p>
                      <a:pPr algn="ctr"/>
                      <a:r>
                        <a:rPr lang="en-ZA" sz="1200" b="1" dirty="0"/>
                        <a:t>X</a:t>
                      </a:r>
                    </a:p>
                  </a:txBody>
                  <a:tcPr/>
                </a:tc>
                <a:tc>
                  <a:txBody>
                    <a:bodyPr/>
                    <a:lstStyle/>
                    <a:p>
                      <a:pPr algn="ctr"/>
                      <a:endParaRPr lang="en-ZA" sz="1200" b="1" dirty="0"/>
                    </a:p>
                  </a:txBody>
                  <a:tcPr/>
                </a:tc>
                <a:tc>
                  <a:txBody>
                    <a:bodyPr/>
                    <a:lstStyle/>
                    <a:p>
                      <a:r>
                        <a:rPr lang="en-ZA" sz="1200" dirty="0"/>
                        <a:t>Assets policy not followed</a:t>
                      </a:r>
                    </a:p>
                  </a:txBody>
                  <a:tcPr/>
                </a:tc>
                <a:tc>
                  <a:txBody>
                    <a:bodyPr/>
                    <a:lstStyle/>
                    <a:p>
                      <a:r>
                        <a:rPr lang="en-ZA" sz="1200" dirty="0"/>
                        <a:t>Evaluate the usefulness of assets </a:t>
                      </a:r>
                    </a:p>
                  </a:txBody>
                  <a:tcPr/>
                </a:tc>
                <a:tc>
                  <a:txBody>
                    <a:bodyPr/>
                    <a:lstStyle/>
                    <a:p>
                      <a:r>
                        <a:rPr lang="en-ZA" sz="1200" dirty="0"/>
                        <a:t>30/06/2020</a:t>
                      </a:r>
                    </a:p>
                  </a:txBody>
                  <a:tcPr/>
                </a:tc>
                <a:tc>
                  <a:txBody>
                    <a:bodyPr/>
                    <a:lstStyle/>
                    <a:p>
                      <a:r>
                        <a:rPr lang="en-ZA" sz="1200" dirty="0"/>
                        <a:t>In house</a:t>
                      </a:r>
                    </a:p>
                  </a:txBody>
                  <a:tcPr/>
                </a:tc>
                <a:tc>
                  <a:txBody>
                    <a:bodyPr/>
                    <a:lstStyle/>
                    <a:p>
                      <a:r>
                        <a:rPr lang="en-ZA" sz="1200" dirty="0"/>
                        <a:t>Being addressed</a:t>
                      </a:r>
                    </a:p>
                  </a:txBody>
                  <a:tcPr/>
                </a:tc>
                <a:extLst>
                  <a:ext uri="{0D108BD9-81ED-4DB2-BD59-A6C34878D82A}">
                    <a16:rowId xmlns:a16="http://schemas.microsoft.com/office/drawing/2014/main" xmlns="" val="3170465738"/>
                  </a:ext>
                </a:extLst>
              </a:tr>
              <a:tr h="981325">
                <a:tc>
                  <a:txBody>
                    <a:bodyPr/>
                    <a:lstStyle/>
                    <a:p>
                      <a:r>
                        <a:rPr lang="en-ZA" sz="1200" dirty="0"/>
                        <a:t>2. Non exchange transactions</a:t>
                      </a:r>
                    </a:p>
                  </a:txBody>
                  <a:tcPr/>
                </a:tc>
                <a:tc>
                  <a:txBody>
                    <a:bodyPr/>
                    <a:lstStyle/>
                    <a:p>
                      <a:endParaRPr lang="en-ZA" sz="1200"/>
                    </a:p>
                  </a:txBody>
                  <a:tcPr/>
                </a:tc>
                <a:tc>
                  <a:txBody>
                    <a:bodyPr/>
                    <a:lstStyle/>
                    <a:p>
                      <a:pPr algn="ctr"/>
                      <a:r>
                        <a:rPr lang="en-ZA" sz="1200" dirty="0" smtClean="0"/>
                        <a:t>x</a:t>
                      </a:r>
                      <a:endParaRPr lang="en-ZA" sz="1200" dirty="0"/>
                    </a:p>
                  </a:txBody>
                  <a:tcPr/>
                </a:tc>
                <a:tc>
                  <a:txBody>
                    <a:bodyPr/>
                    <a:lstStyle/>
                    <a:p>
                      <a:pPr algn="ctr"/>
                      <a:r>
                        <a:rPr lang="en-ZA" sz="1200" dirty="0"/>
                        <a:t>X</a:t>
                      </a:r>
                    </a:p>
                  </a:txBody>
                  <a:tcPr/>
                </a:tc>
                <a:tc>
                  <a:txBody>
                    <a:bodyPr/>
                    <a:lstStyle/>
                    <a:p>
                      <a:pPr algn="ctr"/>
                      <a:endParaRPr lang="en-ZA" sz="1200" dirty="0"/>
                    </a:p>
                  </a:txBody>
                  <a:tcPr/>
                </a:tc>
                <a:tc>
                  <a:txBody>
                    <a:bodyPr/>
                    <a:lstStyle/>
                    <a:p>
                      <a:r>
                        <a:rPr lang="en-ZA" sz="1200" dirty="0"/>
                        <a:t>Transactions not corresponding</a:t>
                      </a:r>
                    </a:p>
                  </a:txBody>
                  <a:tcPr/>
                </a:tc>
                <a:tc>
                  <a:txBody>
                    <a:bodyPr/>
                    <a:lstStyle/>
                    <a:p>
                      <a:r>
                        <a:rPr lang="en-ZA" sz="1200" dirty="0"/>
                        <a:t>Address the water transaction with VDM</a:t>
                      </a:r>
                    </a:p>
                  </a:txBody>
                  <a:tcPr/>
                </a:tc>
                <a:tc>
                  <a:txBody>
                    <a:bodyPr/>
                    <a:lstStyle/>
                    <a:p>
                      <a:r>
                        <a:rPr lang="en-ZA" sz="1200" dirty="0"/>
                        <a:t>30/06/2020</a:t>
                      </a:r>
                    </a:p>
                  </a:txBody>
                  <a:tcPr/>
                </a:tc>
                <a:tc>
                  <a:txBody>
                    <a:bodyPr/>
                    <a:lstStyle/>
                    <a:p>
                      <a:r>
                        <a:rPr lang="en-ZA" sz="1200" dirty="0"/>
                        <a:t>VDM</a:t>
                      </a:r>
                    </a:p>
                  </a:txBody>
                  <a:tcPr/>
                </a:tc>
                <a:tc>
                  <a:txBody>
                    <a:bodyPr/>
                    <a:lstStyle/>
                    <a:p>
                      <a:r>
                        <a:rPr lang="en-ZA" sz="1200" dirty="0"/>
                        <a:t>Being addressed</a:t>
                      </a:r>
                    </a:p>
                  </a:txBody>
                  <a:tcPr/>
                </a:tc>
                <a:extLst>
                  <a:ext uri="{0D108BD9-81ED-4DB2-BD59-A6C34878D82A}">
                    <a16:rowId xmlns:a16="http://schemas.microsoft.com/office/drawing/2014/main" xmlns="" val="3313858562"/>
                  </a:ext>
                </a:extLst>
              </a:tr>
              <a:tr h="624479">
                <a:tc>
                  <a:txBody>
                    <a:bodyPr/>
                    <a:lstStyle/>
                    <a:p>
                      <a:r>
                        <a:rPr lang="en-ZA" sz="1200" dirty="0"/>
                        <a:t>3. Going</a:t>
                      </a:r>
                      <a:r>
                        <a:rPr lang="en-ZA" sz="1200" baseline="0" dirty="0"/>
                        <a:t> concern</a:t>
                      </a:r>
                      <a:endParaRPr lang="en-ZA" sz="1200" dirty="0"/>
                    </a:p>
                  </a:txBody>
                  <a:tcPr/>
                </a:tc>
                <a:tc>
                  <a:txBody>
                    <a:bodyPr/>
                    <a:lstStyle/>
                    <a:p>
                      <a:endParaRPr lang="en-ZA" sz="1200"/>
                    </a:p>
                  </a:txBody>
                  <a:tcPr/>
                </a:tc>
                <a:tc>
                  <a:txBody>
                    <a:bodyPr/>
                    <a:lstStyle/>
                    <a:p>
                      <a:pPr algn="ctr"/>
                      <a:r>
                        <a:rPr lang="en-ZA" sz="1200" dirty="0" smtClean="0"/>
                        <a:t>x</a:t>
                      </a:r>
                      <a:endParaRPr lang="en-ZA" sz="1200" dirty="0"/>
                    </a:p>
                  </a:txBody>
                  <a:tcPr/>
                </a:tc>
                <a:tc>
                  <a:txBody>
                    <a:bodyPr/>
                    <a:lstStyle/>
                    <a:p>
                      <a:pPr algn="ctr"/>
                      <a:r>
                        <a:rPr lang="en-ZA" sz="1200" dirty="0"/>
                        <a:t>X</a:t>
                      </a:r>
                    </a:p>
                  </a:txBody>
                  <a:tcPr/>
                </a:tc>
                <a:tc>
                  <a:txBody>
                    <a:bodyPr/>
                    <a:lstStyle/>
                    <a:p>
                      <a:pPr algn="ctr"/>
                      <a:endParaRPr lang="en-ZA" sz="1200" dirty="0"/>
                    </a:p>
                  </a:txBody>
                  <a:tcPr/>
                </a:tc>
                <a:tc>
                  <a:txBody>
                    <a:bodyPr/>
                    <a:lstStyle/>
                    <a:p>
                      <a:r>
                        <a:rPr lang="en-ZA" sz="1200" dirty="0"/>
                        <a:t>Revenue management </a:t>
                      </a:r>
                    </a:p>
                  </a:txBody>
                  <a:tcPr/>
                </a:tc>
                <a:tc>
                  <a:txBody>
                    <a:bodyPr/>
                    <a:lstStyle/>
                    <a:p>
                      <a:r>
                        <a:rPr lang="en-ZA" sz="1200" dirty="0"/>
                        <a:t>Improve revenue collections</a:t>
                      </a:r>
                    </a:p>
                  </a:txBody>
                  <a:tcPr/>
                </a:tc>
                <a:tc>
                  <a:txBody>
                    <a:bodyPr/>
                    <a:lstStyle/>
                    <a:p>
                      <a:r>
                        <a:rPr lang="en-ZA" sz="1200" dirty="0"/>
                        <a:t>30/06/2020</a:t>
                      </a:r>
                    </a:p>
                  </a:txBody>
                  <a:tcPr/>
                </a:tc>
                <a:tc>
                  <a:txBody>
                    <a:bodyPr/>
                    <a:lstStyle/>
                    <a:p>
                      <a:r>
                        <a:rPr lang="en-ZA" sz="1200" dirty="0"/>
                        <a:t>VDM</a:t>
                      </a:r>
                    </a:p>
                  </a:txBody>
                  <a:tcPr/>
                </a:tc>
                <a:tc>
                  <a:txBody>
                    <a:bodyPr/>
                    <a:lstStyle/>
                    <a:p>
                      <a:r>
                        <a:rPr lang="en-ZA" sz="1200" dirty="0"/>
                        <a:t>Being addressed</a:t>
                      </a:r>
                    </a:p>
                  </a:txBody>
                  <a:tcPr/>
                </a:tc>
                <a:extLst>
                  <a:ext uri="{0D108BD9-81ED-4DB2-BD59-A6C34878D82A}">
                    <a16:rowId xmlns:a16="http://schemas.microsoft.com/office/drawing/2014/main" xmlns="" val="3078731246"/>
                  </a:ext>
                </a:extLst>
              </a:tr>
            </a:tbl>
          </a:graphicData>
        </a:graphic>
      </p:graphicFrame>
      <p:sp>
        <p:nvSpPr>
          <p:cNvPr id="2" name="Rectangle 1"/>
          <p:cNvSpPr/>
          <p:nvPr/>
        </p:nvSpPr>
        <p:spPr>
          <a:xfrm>
            <a:off x="2235200" y="347494"/>
            <a:ext cx="5067300" cy="646331"/>
          </a:xfrm>
          <a:prstGeom prst="rect">
            <a:avLst/>
          </a:prstGeom>
        </p:spPr>
        <p:txBody>
          <a:bodyPr wrap="square">
            <a:spAutoFit/>
          </a:bodyPr>
          <a:lstStyle/>
          <a:p>
            <a:pPr algn="ctr"/>
            <a:r>
              <a:rPr lang="en-ZA" b="1" dirty="0" smtClean="0"/>
              <a:t>	Audit Findings</a:t>
            </a:r>
            <a:endParaRPr lang="en-ZA" b="1" dirty="0">
              <a:solidFill>
                <a:srgbClr val="FF0000"/>
              </a:solidFill>
            </a:endParaRPr>
          </a:p>
          <a:p>
            <a:pPr algn="ctr"/>
            <a:r>
              <a:rPr lang="en-GB" dirty="0"/>
              <a:t>List the audit findings reflected in the audit report</a:t>
            </a:r>
            <a:endParaRPr lang="en-ZA" b="1" dirty="0">
              <a:solidFill>
                <a:srgbClr val="FF0000"/>
              </a:solidFill>
            </a:endParaRPr>
          </a:p>
        </p:txBody>
      </p:sp>
    </p:spTree>
    <p:extLst>
      <p:ext uri="{BB962C8B-B14F-4D97-AF65-F5344CB8AC3E}">
        <p14:creationId xmlns:p14="http://schemas.microsoft.com/office/powerpoint/2010/main" val="895560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6" y="116632"/>
            <a:ext cx="8991600" cy="838200"/>
          </a:xfrm>
        </p:spPr>
        <p:txBody>
          <a:bodyPr/>
          <a:lstStyle/>
          <a:p>
            <a:r>
              <a:rPr lang="en-US" sz="2400" b="1" dirty="0"/>
              <a:t>Monitoring of audit action plans</a:t>
            </a:r>
            <a:endParaRPr lang="en-ZA" sz="2400" b="1" dirty="0"/>
          </a:p>
        </p:txBody>
      </p:sp>
      <p:sp>
        <p:nvSpPr>
          <p:cNvPr id="3" name="Vertical Text Placeholder 2"/>
          <p:cNvSpPr>
            <a:spLocks noGrp="1"/>
          </p:cNvSpPr>
          <p:nvPr>
            <p:ph type="body" orient="vert" idx="1"/>
          </p:nvPr>
        </p:nvSpPr>
        <p:spPr>
          <a:xfrm>
            <a:off x="147016" y="1129274"/>
            <a:ext cx="8763000" cy="5276056"/>
          </a:xfrm>
        </p:spPr>
        <p:txBody>
          <a:bodyPr vert="horz"/>
          <a:lstStyle/>
          <a:p>
            <a:pPr marL="57150" indent="0">
              <a:spcBef>
                <a:spcPts val="600"/>
              </a:spcBef>
              <a:spcAft>
                <a:spcPts val="600"/>
              </a:spcAft>
              <a:buNone/>
            </a:pPr>
            <a:r>
              <a:rPr lang="en-ZA" sz="1600" i="1" dirty="0">
                <a:solidFill>
                  <a:srgbClr val="FF0000"/>
                </a:solidFill>
              </a:rPr>
              <a:t>Role of management (Accountability lies with management)</a:t>
            </a:r>
          </a:p>
          <a:p>
            <a:pPr indent="-285750">
              <a:spcBef>
                <a:spcPts val="600"/>
              </a:spcBef>
              <a:spcAft>
                <a:spcPts val="600"/>
              </a:spcAft>
              <a:buFontTx/>
              <a:buChar char="-"/>
            </a:pPr>
            <a:r>
              <a:rPr lang="en-ZA" sz="1600" dirty="0" smtClean="0"/>
              <a:t>MLM has developed systems of internal control which are approved by Council</a:t>
            </a:r>
            <a:endParaRPr lang="en-ZA" sz="1600" dirty="0"/>
          </a:p>
          <a:p>
            <a:pPr indent="-285750">
              <a:spcBef>
                <a:spcPts val="600"/>
              </a:spcBef>
              <a:spcAft>
                <a:spcPts val="600"/>
              </a:spcAft>
              <a:buFontTx/>
              <a:buChar char="-"/>
            </a:pPr>
            <a:r>
              <a:rPr lang="en-ZA" sz="1600" dirty="0" smtClean="0"/>
              <a:t>Departments </a:t>
            </a:r>
            <a:r>
              <a:rPr lang="en-ZA" sz="1600" dirty="0"/>
              <a:t>in their monthly meetings monitors the implementation of the audit action plan </a:t>
            </a:r>
            <a:r>
              <a:rPr lang="en-ZA" sz="1600" dirty="0" smtClean="0"/>
              <a:t>  to </a:t>
            </a:r>
            <a:r>
              <a:rPr lang="en-ZA" sz="1600" dirty="0"/>
              <a:t>address the findings </a:t>
            </a:r>
            <a:r>
              <a:rPr lang="en-ZA" sz="1600" dirty="0" smtClean="0"/>
              <a:t>raised</a:t>
            </a:r>
            <a:endParaRPr lang="en-ZA" sz="1600" dirty="0"/>
          </a:p>
          <a:p>
            <a:pPr indent="-285750">
              <a:spcBef>
                <a:spcPts val="600"/>
              </a:spcBef>
              <a:spcAft>
                <a:spcPts val="600"/>
              </a:spcAft>
              <a:buFontTx/>
              <a:buChar char="-"/>
            </a:pPr>
            <a:r>
              <a:rPr lang="en-ZA" sz="1600" dirty="0" smtClean="0"/>
              <a:t>During the monthly meetings </a:t>
            </a:r>
            <a:endParaRPr lang="en-ZA" sz="1600" dirty="0"/>
          </a:p>
          <a:p>
            <a:pPr indent="-285750">
              <a:spcBef>
                <a:spcPts val="600"/>
              </a:spcBef>
              <a:spcAft>
                <a:spcPts val="600"/>
              </a:spcAft>
              <a:buFontTx/>
              <a:buChar char="-"/>
            </a:pPr>
            <a:r>
              <a:rPr lang="en-ZA" sz="1600" dirty="0" smtClean="0"/>
              <a:t>Recommendations </a:t>
            </a:r>
            <a:r>
              <a:rPr lang="en-ZA" sz="1600" dirty="0"/>
              <a:t>of the AGSA, internal audit and NT are recorded in the registers to monitor the implementation thereof –</a:t>
            </a:r>
          </a:p>
          <a:p>
            <a:pPr marL="57150" indent="0">
              <a:spcBef>
                <a:spcPts val="600"/>
              </a:spcBef>
              <a:spcAft>
                <a:spcPts val="600"/>
              </a:spcAft>
              <a:buNone/>
            </a:pPr>
            <a:r>
              <a:rPr lang="en-ZA" sz="1600" dirty="0"/>
              <a:t> </a:t>
            </a:r>
            <a:r>
              <a:rPr lang="en-ZA" sz="1600" dirty="0" smtClean="0"/>
              <a:t>    Matters </a:t>
            </a:r>
            <a:r>
              <a:rPr lang="en-ZA" sz="1600" dirty="0"/>
              <a:t>of audit </a:t>
            </a:r>
            <a:r>
              <a:rPr lang="en-ZA" sz="1600" dirty="0" smtClean="0"/>
              <a:t>are </a:t>
            </a:r>
            <a:r>
              <a:rPr lang="en-ZA" sz="1600" dirty="0"/>
              <a:t>reflected in management’s KPI’s (relating to their area of work</a:t>
            </a:r>
            <a:r>
              <a:rPr lang="en-ZA" sz="1600" dirty="0" smtClean="0"/>
              <a:t>)</a:t>
            </a:r>
            <a:endParaRPr lang="en-ZA" sz="1600" dirty="0"/>
          </a:p>
          <a:p>
            <a:pPr marL="57150" indent="0">
              <a:spcBef>
                <a:spcPts val="600"/>
              </a:spcBef>
              <a:spcAft>
                <a:spcPts val="600"/>
              </a:spcAft>
              <a:buNone/>
            </a:pPr>
            <a:r>
              <a:rPr lang="en-ZA" sz="1600" i="1" dirty="0">
                <a:solidFill>
                  <a:srgbClr val="FF0000"/>
                </a:solidFill>
              </a:rPr>
              <a:t>Role of Assurance Providers( Internal audit and Audit Committee)</a:t>
            </a:r>
          </a:p>
          <a:p>
            <a:pPr indent="-285750">
              <a:spcBef>
                <a:spcPts val="600"/>
              </a:spcBef>
              <a:spcAft>
                <a:spcPts val="600"/>
              </a:spcAft>
              <a:buFontTx/>
              <a:buChar char="-"/>
            </a:pPr>
            <a:r>
              <a:rPr lang="en-ZA" sz="1600" dirty="0" smtClean="0"/>
              <a:t>The </a:t>
            </a:r>
            <a:r>
              <a:rPr lang="en-ZA" sz="1600" dirty="0"/>
              <a:t>audit action plan reviewed on a monthly basis by management and the progress thereon is submitted quarterly to the audit committee</a:t>
            </a:r>
          </a:p>
          <a:p>
            <a:pPr marL="57150" indent="0">
              <a:spcBef>
                <a:spcPts val="600"/>
              </a:spcBef>
              <a:spcAft>
                <a:spcPts val="600"/>
              </a:spcAft>
              <a:buNone/>
            </a:pPr>
            <a:r>
              <a:rPr lang="en-ZA" sz="1600" dirty="0" smtClean="0"/>
              <a:t>     Internal </a:t>
            </a:r>
            <a:r>
              <a:rPr lang="en-ZA" sz="1600" dirty="0"/>
              <a:t>audit review the progress on the action plan quarterly and  submit feedback to </a:t>
            </a:r>
            <a:r>
              <a:rPr lang="en-ZA" sz="1600" dirty="0" smtClean="0"/>
              <a:t>    management </a:t>
            </a:r>
            <a:r>
              <a:rPr lang="en-ZA" sz="1600" dirty="0"/>
              <a:t>and the audit committee </a:t>
            </a:r>
            <a:endParaRPr lang="en-ZA" sz="1600" dirty="0" smtClean="0"/>
          </a:p>
          <a:p>
            <a:pPr marL="57150" indent="0">
              <a:spcBef>
                <a:spcPts val="600"/>
              </a:spcBef>
              <a:spcAft>
                <a:spcPts val="600"/>
              </a:spcAft>
              <a:buNone/>
            </a:pPr>
            <a:r>
              <a:rPr lang="en-ZA" sz="1600" dirty="0"/>
              <a:t> </a:t>
            </a:r>
            <a:r>
              <a:rPr lang="en-ZA" sz="1600" dirty="0" smtClean="0"/>
              <a:t> </a:t>
            </a:r>
            <a:r>
              <a:rPr lang="en-ZA" sz="1600" dirty="0"/>
              <a:t>The audit committee report to Council quarterly on the progress of the audit action plan</a:t>
            </a:r>
          </a:p>
          <a:p>
            <a:pPr marL="57150" indent="0">
              <a:spcBef>
                <a:spcPts val="600"/>
              </a:spcBef>
              <a:spcAft>
                <a:spcPts val="600"/>
              </a:spcAft>
              <a:buNone/>
            </a:pPr>
            <a:r>
              <a:rPr lang="en-ZA" sz="1600" dirty="0" smtClean="0"/>
              <a:t> </a:t>
            </a:r>
            <a:endParaRPr lang="en-ZA" sz="1600"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solidFill>
                  <a:srgbClr val="808080"/>
                </a:solidFill>
              </a:rPr>
              <a:pPr>
                <a:defRPr/>
              </a:pPr>
              <a:t>55</a:t>
            </a:fld>
            <a:endParaRPr lang="en-US" sz="1400" b="0" dirty="0">
              <a:solidFill>
                <a:srgbClr val="000000"/>
              </a:solidFill>
            </a:endParaRPr>
          </a:p>
        </p:txBody>
      </p:sp>
    </p:spTree>
    <p:extLst>
      <p:ext uri="{BB962C8B-B14F-4D97-AF65-F5344CB8AC3E}">
        <p14:creationId xmlns:p14="http://schemas.microsoft.com/office/powerpoint/2010/main" val="2716526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Monitoring of audit action plans</a:t>
            </a:r>
            <a:endParaRPr lang="en-ZA" dirty="0"/>
          </a:p>
        </p:txBody>
      </p:sp>
      <p:sp>
        <p:nvSpPr>
          <p:cNvPr id="3" name="Content Placeholder 2"/>
          <p:cNvSpPr>
            <a:spLocks noGrp="1"/>
          </p:cNvSpPr>
          <p:nvPr>
            <p:ph idx="1"/>
          </p:nvPr>
        </p:nvSpPr>
        <p:spPr/>
        <p:txBody>
          <a:bodyPr>
            <a:normAutofit fontScale="62500" lnSpcReduction="20000"/>
          </a:bodyPr>
          <a:lstStyle/>
          <a:p>
            <a:pPr marL="342900" indent="-285750">
              <a:spcBef>
                <a:spcPts val="600"/>
              </a:spcBef>
              <a:spcAft>
                <a:spcPts val="600"/>
              </a:spcAft>
            </a:pPr>
            <a:r>
              <a:rPr lang="en-ZA" i="1" dirty="0"/>
              <a:t>Role of Assurance Providers( Internal audit and Audit Committee)</a:t>
            </a:r>
          </a:p>
          <a:p>
            <a:pPr indent="-285750">
              <a:spcBef>
                <a:spcPts val="600"/>
              </a:spcBef>
              <a:spcAft>
                <a:spcPts val="600"/>
              </a:spcAft>
              <a:buFontTx/>
              <a:buChar char="-"/>
            </a:pPr>
            <a:r>
              <a:rPr lang="en-ZA" dirty="0"/>
              <a:t>The audit action plan reviewed on a monthly basis by management and the progress thereon is submitted quarterly to the audit committee</a:t>
            </a:r>
          </a:p>
          <a:p>
            <a:pPr indent="-285750">
              <a:spcBef>
                <a:spcPts val="600"/>
              </a:spcBef>
              <a:spcAft>
                <a:spcPts val="600"/>
              </a:spcAft>
              <a:buFontTx/>
              <a:buChar char="-"/>
            </a:pPr>
            <a:r>
              <a:rPr lang="en-ZA" dirty="0"/>
              <a:t>Internal audit review the progress on the action plan quarterly and  submit feedback to management and the audit committee </a:t>
            </a:r>
          </a:p>
          <a:p>
            <a:pPr indent="-285750">
              <a:spcBef>
                <a:spcPts val="600"/>
              </a:spcBef>
              <a:spcAft>
                <a:spcPts val="600"/>
              </a:spcAft>
              <a:buFontTx/>
              <a:buChar char="-"/>
            </a:pPr>
            <a:r>
              <a:rPr lang="en-ZA" dirty="0"/>
              <a:t>The audit committee report to Council quarterly on the progress of the audit action plan</a:t>
            </a:r>
          </a:p>
          <a:p>
            <a:pPr>
              <a:lnSpc>
                <a:spcPct val="170000"/>
              </a:lnSpc>
              <a:spcBef>
                <a:spcPts val="0"/>
              </a:spcBef>
            </a:pPr>
            <a:r>
              <a:rPr lang="en-ZA" dirty="0">
                <a:cs typeface="Arial" panose="020B0604020202020204" pitchFamily="34" charset="0"/>
              </a:rPr>
              <a:t>The AG Action plan is a standing item in senior management meeting, EXCO, Audit Committee and monitoring is coordinated by the Risk Management Unit.</a:t>
            </a:r>
          </a:p>
          <a:p>
            <a:pPr>
              <a:lnSpc>
                <a:spcPct val="170000"/>
              </a:lnSpc>
              <a:spcBef>
                <a:spcPts val="0"/>
              </a:spcBef>
            </a:pPr>
            <a:r>
              <a:rPr lang="en-ZA" dirty="0">
                <a:cs typeface="Arial" panose="020B0604020202020204" pitchFamily="34" charset="0"/>
              </a:rPr>
              <a:t>Recommendations made by AGSA, internal audit and NT are implemented</a:t>
            </a:r>
            <a:endParaRPr lang="en-ZA" dirty="0"/>
          </a:p>
          <a:p>
            <a:endParaRPr lang="en-ZA" dirty="0"/>
          </a:p>
        </p:txBody>
      </p:sp>
    </p:spTree>
    <p:extLst>
      <p:ext uri="{BB962C8B-B14F-4D97-AF65-F5344CB8AC3E}">
        <p14:creationId xmlns:p14="http://schemas.microsoft.com/office/powerpoint/2010/main" val="39145924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DD85E26A-D779-4976-B9FF-D303DB002AA0}"/>
              </a:ext>
            </a:extLst>
          </p:cNvPr>
          <p:cNvGraphicFramePr>
            <a:graphicFrameLocks noGrp="1"/>
          </p:cNvGraphicFramePr>
          <p:nvPr>
            <p:extLst>
              <p:ext uri="{D42A27DB-BD31-4B8C-83A1-F6EECF244321}">
                <p14:modId xmlns:p14="http://schemas.microsoft.com/office/powerpoint/2010/main" val="3413052705"/>
              </p:ext>
            </p:extLst>
          </p:nvPr>
        </p:nvGraphicFramePr>
        <p:xfrm>
          <a:off x="165100" y="716826"/>
          <a:ext cx="8701980" cy="4909274"/>
        </p:xfrm>
        <a:graphic>
          <a:graphicData uri="http://schemas.openxmlformats.org/drawingml/2006/table">
            <a:tbl>
              <a:tblPr firstRow="1" bandRow="1">
                <a:tableStyleId>{BC89EF96-8CEA-46FF-86C4-4CE0E7609802}</a:tableStyleId>
              </a:tblPr>
              <a:tblGrid>
                <a:gridCol w="768787">
                  <a:extLst>
                    <a:ext uri="{9D8B030D-6E8A-4147-A177-3AD203B41FA5}">
                      <a16:colId xmlns="" xmlns:a16="http://schemas.microsoft.com/office/drawing/2014/main" val="1189168067"/>
                    </a:ext>
                  </a:extLst>
                </a:gridCol>
                <a:gridCol w="858710">
                  <a:extLst>
                    <a:ext uri="{9D8B030D-6E8A-4147-A177-3AD203B41FA5}">
                      <a16:colId xmlns="" xmlns:a16="http://schemas.microsoft.com/office/drawing/2014/main" val="1567712455"/>
                    </a:ext>
                  </a:extLst>
                </a:gridCol>
                <a:gridCol w="855959">
                  <a:extLst>
                    <a:ext uri="{9D8B030D-6E8A-4147-A177-3AD203B41FA5}">
                      <a16:colId xmlns="" xmlns:a16="http://schemas.microsoft.com/office/drawing/2014/main" val="2625731043"/>
                    </a:ext>
                  </a:extLst>
                </a:gridCol>
                <a:gridCol w="739767">
                  <a:extLst>
                    <a:ext uri="{9D8B030D-6E8A-4147-A177-3AD203B41FA5}">
                      <a16:colId xmlns="" xmlns:a16="http://schemas.microsoft.com/office/drawing/2014/main" val="1935442576"/>
                    </a:ext>
                  </a:extLst>
                </a:gridCol>
                <a:gridCol w="790803">
                  <a:extLst>
                    <a:ext uri="{9D8B030D-6E8A-4147-A177-3AD203B41FA5}">
                      <a16:colId xmlns="" xmlns:a16="http://schemas.microsoft.com/office/drawing/2014/main" val="1170394024"/>
                    </a:ext>
                  </a:extLst>
                </a:gridCol>
                <a:gridCol w="884616">
                  <a:extLst>
                    <a:ext uri="{9D8B030D-6E8A-4147-A177-3AD203B41FA5}">
                      <a16:colId xmlns="" xmlns:a16="http://schemas.microsoft.com/office/drawing/2014/main" val="2805003914"/>
                    </a:ext>
                  </a:extLst>
                </a:gridCol>
                <a:gridCol w="917419">
                  <a:extLst>
                    <a:ext uri="{9D8B030D-6E8A-4147-A177-3AD203B41FA5}">
                      <a16:colId xmlns="" xmlns:a16="http://schemas.microsoft.com/office/drawing/2014/main" val="490395614"/>
                    </a:ext>
                  </a:extLst>
                </a:gridCol>
                <a:gridCol w="983353">
                  <a:extLst>
                    <a:ext uri="{9D8B030D-6E8A-4147-A177-3AD203B41FA5}">
                      <a16:colId xmlns="" xmlns:a16="http://schemas.microsoft.com/office/drawing/2014/main" val="136662112"/>
                    </a:ext>
                  </a:extLst>
                </a:gridCol>
                <a:gridCol w="986516">
                  <a:extLst>
                    <a:ext uri="{9D8B030D-6E8A-4147-A177-3AD203B41FA5}">
                      <a16:colId xmlns="" xmlns:a16="http://schemas.microsoft.com/office/drawing/2014/main" val="2042308466"/>
                    </a:ext>
                  </a:extLst>
                </a:gridCol>
                <a:gridCol w="916050">
                  <a:extLst>
                    <a:ext uri="{9D8B030D-6E8A-4147-A177-3AD203B41FA5}">
                      <a16:colId xmlns="" xmlns:a16="http://schemas.microsoft.com/office/drawing/2014/main" val="3574666051"/>
                    </a:ext>
                  </a:extLst>
                </a:gridCol>
              </a:tblGrid>
              <a:tr h="1560490">
                <a:tc rowSpan="2">
                  <a:txBody>
                    <a:bodyPr/>
                    <a:lstStyle/>
                    <a:p>
                      <a:pPr algn="ctr"/>
                      <a:r>
                        <a:rPr lang="en-ZA" sz="1200" dirty="0"/>
                        <a:t>Audit finding</a:t>
                      </a:r>
                    </a:p>
                  </a:txBody>
                  <a:tcPr/>
                </a:tc>
                <a:tc gridSpan="4">
                  <a:txBody>
                    <a:bodyPr/>
                    <a:lstStyle/>
                    <a:p>
                      <a:pPr algn="ctr"/>
                      <a:r>
                        <a:rPr lang="en-ZA" sz="1200" dirty="0"/>
                        <a:t>Recurring finding</a:t>
                      </a:r>
                    </a:p>
                  </a:txBody>
                  <a:tcPr/>
                </a:tc>
                <a:tc hMerge="1">
                  <a:txBody>
                    <a:bodyPr/>
                    <a:lstStyle/>
                    <a:p>
                      <a:endParaRPr lang="en-ZA" sz="1200" dirty="0"/>
                    </a:p>
                  </a:txBody>
                  <a:tcPr/>
                </a:tc>
                <a:tc hMerge="1">
                  <a:txBody>
                    <a:bodyPr/>
                    <a:lstStyle/>
                    <a:p>
                      <a:endParaRPr lang="en-ZA" sz="1200" dirty="0"/>
                    </a:p>
                  </a:txBody>
                  <a:tcPr/>
                </a:tc>
                <a:tc hMerge="1">
                  <a:txBody>
                    <a:bodyPr/>
                    <a:lstStyle/>
                    <a:p>
                      <a:pPr algn="ctr"/>
                      <a:endParaRPr lang="en-ZA" sz="1200" dirty="0"/>
                    </a:p>
                  </a:txBody>
                  <a:tcPr/>
                </a:tc>
                <a:tc>
                  <a:txBody>
                    <a:bodyPr/>
                    <a:lstStyle/>
                    <a:p>
                      <a:pPr algn="ctr"/>
                      <a:r>
                        <a:rPr lang="en-ZA" sz="1200" dirty="0"/>
                        <a:t>Root cause of finding (2018/19)</a:t>
                      </a:r>
                    </a:p>
                  </a:txBody>
                  <a:tcPr/>
                </a:tc>
                <a:tc>
                  <a:txBody>
                    <a:bodyPr/>
                    <a:lstStyle/>
                    <a:p>
                      <a:pPr algn="ctr"/>
                      <a:r>
                        <a:rPr lang="en-ZA" sz="1200" dirty="0"/>
                        <a:t>Remedial action to address  audit finding </a:t>
                      </a:r>
                    </a:p>
                  </a:txBody>
                  <a:tcPr/>
                </a:tc>
                <a:tc>
                  <a:txBody>
                    <a:bodyPr/>
                    <a:lstStyle/>
                    <a:p>
                      <a:pPr algn="ctr"/>
                      <a:r>
                        <a:rPr lang="en-ZA" sz="1200" dirty="0"/>
                        <a:t>Timeframe</a:t>
                      </a:r>
                    </a:p>
                  </a:txBody>
                  <a:tcPr/>
                </a:tc>
                <a:tc>
                  <a:txBody>
                    <a:bodyPr/>
                    <a:lstStyle/>
                    <a:p>
                      <a:pPr algn="ctr"/>
                      <a:r>
                        <a:rPr lang="en-ZA" sz="1200" dirty="0"/>
                        <a:t>External/ Internal Resources    (name of department or name of consultant)</a:t>
                      </a:r>
                    </a:p>
                  </a:txBody>
                  <a:tcPr/>
                </a:tc>
                <a:tc>
                  <a:txBody>
                    <a:bodyPr/>
                    <a:lstStyle/>
                    <a:p>
                      <a:pPr algn="ctr"/>
                      <a:r>
                        <a:rPr lang="en-ZA" sz="1200" dirty="0"/>
                        <a:t>Progress to date</a:t>
                      </a:r>
                    </a:p>
                  </a:txBody>
                  <a:tcPr/>
                </a:tc>
                <a:extLst>
                  <a:ext uri="{0D108BD9-81ED-4DB2-BD59-A6C34878D82A}">
                    <a16:rowId xmlns="" xmlns:a16="http://schemas.microsoft.com/office/drawing/2014/main" val="4159815281"/>
                  </a:ext>
                </a:extLst>
              </a:tr>
              <a:tr h="308852">
                <a:tc vMerge="1">
                  <a:txBody>
                    <a:bodyPr/>
                    <a:lstStyle/>
                    <a:p>
                      <a:endParaRPr lang="en-ZA" sz="1200" dirty="0"/>
                    </a:p>
                  </a:txBody>
                  <a:tcPr/>
                </a:tc>
                <a:tc>
                  <a:txBody>
                    <a:bodyPr/>
                    <a:lstStyle/>
                    <a:p>
                      <a:pPr algn="ctr"/>
                      <a:r>
                        <a:rPr lang="en-ZA" sz="1200" b="1" dirty="0" smtClean="0"/>
                        <a:t>2016/17</a:t>
                      </a:r>
                      <a:endParaRPr lang="en-ZA" sz="1200" b="1" dirty="0"/>
                    </a:p>
                  </a:txBody>
                  <a:tcPr/>
                </a:tc>
                <a:tc>
                  <a:txBody>
                    <a:bodyPr/>
                    <a:lstStyle/>
                    <a:p>
                      <a:pPr algn="ctr"/>
                      <a:r>
                        <a:rPr lang="en-ZA" sz="1200" b="1" dirty="0" smtClean="0"/>
                        <a:t>2017/18</a:t>
                      </a:r>
                      <a:endParaRPr lang="en-ZA" sz="1200" b="1" dirty="0"/>
                    </a:p>
                  </a:txBody>
                  <a:tcPr/>
                </a:tc>
                <a:tc>
                  <a:txBody>
                    <a:bodyPr/>
                    <a:lstStyle/>
                    <a:p>
                      <a:pPr algn="ctr"/>
                      <a:r>
                        <a:rPr lang="en-ZA" sz="1200" b="1" dirty="0" smtClean="0"/>
                        <a:t>2018/19</a:t>
                      </a:r>
                      <a:endParaRPr lang="en-ZA" sz="1200" b="1" dirty="0"/>
                    </a:p>
                  </a:txBody>
                  <a:tcPr/>
                </a:tc>
                <a:tc>
                  <a:txBody>
                    <a:bodyPr/>
                    <a:lstStyle/>
                    <a:p>
                      <a:pPr algn="ctr"/>
                      <a:r>
                        <a:rPr lang="en-ZA" sz="1200" b="1" dirty="0" smtClean="0"/>
                        <a:t>2019/20</a:t>
                      </a:r>
                      <a:endParaRPr lang="en-ZA" sz="1200" b="1"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 xmlns:a16="http://schemas.microsoft.com/office/drawing/2014/main" val="2783015252"/>
                  </a:ext>
                </a:extLst>
              </a:tr>
              <a:tr h="882561">
                <a:tc>
                  <a:txBody>
                    <a:bodyPr/>
                    <a:lstStyle/>
                    <a:p>
                      <a:pPr marL="0" indent="0">
                        <a:buNone/>
                      </a:pPr>
                      <a:r>
                        <a:rPr lang="en-ZA" sz="1200" dirty="0"/>
                        <a:t>1. PPE</a:t>
                      </a:r>
                    </a:p>
                  </a:txBody>
                  <a:tcPr/>
                </a:tc>
                <a:tc>
                  <a:txBody>
                    <a:bodyPr/>
                    <a:lstStyle/>
                    <a:p>
                      <a:pPr algn="ctr"/>
                      <a:endParaRPr lang="en-ZA" sz="1200" b="1" dirty="0"/>
                    </a:p>
                  </a:txBody>
                  <a:tcPr/>
                </a:tc>
                <a:tc>
                  <a:txBody>
                    <a:bodyPr/>
                    <a:lstStyle/>
                    <a:p>
                      <a:pPr algn="ctr"/>
                      <a:r>
                        <a:rPr lang="en-ZA" sz="1200" b="1" dirty="0" smtClean="0"/>
                        <a:t>X</a:t>
                      </a:r>
                      <a:endParaRPr lang="en-ZA" sz="1200" b="1" dirty="0"/>
                    </a:p>
                  </a:txBody>
                  <a:tcPr/>
                </a:tc>
                <a:tc>
                  <a:txBody>
                    <a:bodyPr/>
                    <a:lstStyle/>
                    <a:p>
                      <a:pPr algn="ctr"/>
                      <a:r>
                        <a:rPr lang="en-ZA" sz="1200" b="1" dirty="0"/>
                        <a:t>X</a:t>
                      </a:r>
                    </a:p>
                  </a:txBody>
                  <a:tcPr/>
                </a:tc>
                <a:tc>
                  <a:txBody>
                    <a:bodyPr/>
                    <a:lstStyle/>
                    <a:p>
                      <a:pPr algn="ctr"/>
                      <a:r>
                        <a:rPr lang="en-ZA" sz="1200" b="1" dirty="0" smtClean="0"/>
                        <a:t>?</a:t>
                      </a:r>
                      <a:endParaRPr lang="en-ZA" sz="1200" b="1" dirty="0"/>
                    </a:p>
                  </a:txBody>
                  <a:tcPr/>
                </a:tc>
                <a:tc>
                  <a:txBody>
                    <a:bodyPr/>
                    <a:lstStyle/>
                    <a:p>
                      <a:r>
                        <a:rPr lang="en-ZA" sz="1200" dirty="0"/>
                        <a:t>Assets policy not followed</a:t>
                      </a:r>
                    </a:p>
                  </a:txBody>
                  <a:tcPr/>
                </a:tc>
                <a:tc>
                  <a:txBody>
                    <a:bodyPr/>
                    <a:lstStyle/>
                    <a:p>
                      <a:r>
                        <a:rPr lang="en-ZA" sz="1200" dirty="0"/>
                        <a:t>Evaluate the usefulness of assets </a:t>
                      </a:r>
                    </a:p>
                  </a:txBody>
                  <a:tcPr/>
                </a:tc>
                <a:tc>
                  <a:txBody>
                    <a:bodyPr/>
                    <a:lstStyle/>
                    <a:p>
                      <a:r>
                        <a:rPr lang="en-ZA" sz="1200" dirty="0" smtClean="0"/>
                        <a:t>30/06/2021</a:t>
                      </a:r>
                      <a:endParaRPr lang="en-ZA" sz="1200" dirty="0"/>
                    </a:p>
                  </a:txBody>
                  <a:tcPr/>
                </a:tc>
                <a:tc>
                  <a:txBody>
                    <a:bodyPr/>
                    <a:lstStyle/>
                    <a:p>
                      <a:r>
                        <a:rPr lang="en-ZA" sz="1200" dirty="0"/>
                        <a:t>In house</a:t>
                      </a:r>
                    </a:p>
                  </a:txBody>
                  <a:tcPr/>
                </a:tc>
                <a:tc>
                  <a:txBody>
                    <a:bodyPr/>
                    <a:lstStyle/>
                    <a:p>
                      <a:r>
                        <a:rPr lang="en-ZA" sz="1200" dirty="0"/>
                        <a:t>Being addressed</a:t>
                      </a:r>
                    </a:p>
                  </a:txBody>
                  <a:tcPr/>
                </a:tc>
                <a:extLst>
                  <a:ext uri="{0D108BD9-81ED-4DB2-BD59-A6C34878D82A}">
                    <a16:rowId xmlns="" xmlns:a16="http://schemas.microsoft.com/office/drawing/2014/main" val="3170465738"/>
                  </a:ext>
                </a:extLst>
              </a:tr>
              <a:tr h="882561">
                <a:tc>
                  <a:txBody>
                    <a:bodyPr/>
                    <a:lstStyle/>
                    <a:p>
                      <a:r>
                        <a:rPr lang="en-ZA" sz="1200" dirty="0"/>
                        <a:t>2. Non exchange transactions</a:t>
                      </a:r>
                    </a:p>
                  </a:txBody>
                  <a:tcPr/>
                </a:tc>
                <a:tc>
                  <a:txBody>
                    <a:bodyPr/>
                    <a:lstStyle/>
                    <a:p>
                      <a:endParaRPr lang="en-ZA" sz="1200"/>
                    </a:p>
                  </a:txBody>
                  <a:tcPr/>
                </a:tc>
                <a:tc>
                  <a:txBody>
                    <a:bodyPr/>
                    <a:lstStyle/>
                    <a:p>
                      <a:pPr algn="ctr"/>
                      <a:r>
                        <a:rPr lang="en-ZA" sz="1200" dirty="0" smtClean="0"/>
                        <a:t>X</a:t>
                      </a:r>
                      <a:endParaRPr lang="en-ZA" sz="1200" dirty="0"/>
                    </a:p>
                  </a:txBody>
                  <a:tcPr/>
                </a:tc>
                <a:tc>
                  <a:txBody>
                    <a:bodyPr/>
                    <a:lstStyle/>
                    <a:p>
                      <a:pPr algn="ctr"/>
                      <a:r>
                        <a:rPr lang="en-ZA" sz="1200" dirty="0"/>
                        <a:t>X</a:t>
                      </a:r>
                    </a:p>
                  </a:txBody>
                  <a:tcPr/>
                </a:tc>
                <a:tc>
                  <a:txBody>
                    <a:bodyPr/>
                    <a:lstStyle/>
                    <a:p>
                      <a:pPr algn="ctr"/>
                      <a:r>
                        <a:rPr lang="en-ZA" sz="1200" dirty="0" smtClean="0"/>
                        <a:t>?</a:t>
                      </a:r>
                      <a:endParaRPr lang="en-ZA" sz="1200" dirty="0"/>
                    </a:p>
                  </a:txBody>
                  <a:tcPr/>
                </a:tc>
                <a:tc>
                  <a:txBody>
                    <a:bodyPr/>
                    <a:lstStyle/>
                    <a:p>
                      <a:r>
                        <a:rPr lang="en-ZA" sz="1200" dirty="0"/>
                        <a:t>Transactions not corresponding</a:t>
                      </a:r>
                    </a:p>
                  </a:txBody>
                  <a:tcPr/>
                </a:tc>
                <a:tc>
                  <a:txBody>
                    <a:bodyPr/>
                    <a:lstStyle/>
                    <a:p>
                      <a:r>
                        <a:rPr lang="en-ZA" sz="1200" dirty="0"/>
                        <a:t>Address the water transaction with VDM</a:t>
                      </a:r>
                    </a:p>
                  </a:txBody>
                  <a:tcPr/>
                </a:tc>
                <a:tc>
                  <a:txBody>
                    <a:bodyPr/>
                    <a:lstStyle/>
                    <a:p>
                      <a:r>
                        <a:rPr lang="en-ZA" sz="1200" dirty="0" smtClean="0"/>
                        <a:t>30/06/2021</a:t>
                      </a:r>
                      <a:endParaRPr lang="en-ZA" sz="1200" dirty="0"/>
                    </a:p>
                  </a:txBody>
                  <a:tcPr/>
                </a:tc>
                <a:tc>
                  <a:txBody>
                    <a:bodyPr/>
                    <a:lstStyle/>
                    <a:p>
                      <a:r>
                        <a:rPr lang="en-ZA" sz="1200" dirty="0"/>
                        <a:t>VDM</a:t>
                      </a:r>
                    </a:p>
                  </a:txBody>
                  <a:tcPr/>
                </a:tc>
                <a:tc>
                  <a:txBody>
                    <a:bodyPr/>
                    <a:lstStyle/>
                    <a:p>
                      <a:r>
                        <a:rPr lang="en-ZA" sz="1200" dirty="0"/>
                        <a:t>Being addressed</a:t>
                      </a:r>
                    </a:p>
                  </a:txBody>
                  <a:tcPr/>
                </a:tc>
                <a:extLst>
                  <a:ext uri="{0D108BD9-81ED-4DB2-BD59-A6C34878D82A}">
                    <a16:rowId xmlns="" xmlns:a16="http://schemas.microsoft.com/office/drawing/2014/main" val="3313858562"/>
                  </a:ext>
                </a:extLst>
              </a:tr>
              <a:tr h="1274810">
                <a:tc>
                  <a:txBody>
                    <a:bodyPr/>
                    <a:lstStyle/>
                    <a:p>
                      <a:r>
                        <a:rPr lang="en-ZA" sz="1200" dirty="0"/>
                        <a:t>3</a:t>
                      </a:r>
                      <a:r>
                        <a:rPr lang="en-ZA" sz="1200" dirty="0" smtClean="0"/>
                        <a:t>. Consequence Management</a:t>
                      </a:r>
                      <a:endParaRPr lang="en-ZA" sz="1200" dirty="0"/>
                    </a:p>
                  </a:txBody>
                  <a:tcPr/>
                </a:tc>
                <a:tc>
                  <a:txBody>
                    <a:bodyPr/>
                    <a:lstStyle/>
                    <a:p>
                      <a:endParaRPr lang="en-ZA" sz="1200"/>
                    </a:p>
                  </a:txBody>
                  <a:tcPr/>
                </a:tc>
                <a:tc>
                  <a:txBody>
                    <a:bodyPr/>
                    <a:lstStyle/>
                    <a:p>
                      <a:pPr algn="ctr"/>
                      <a:r>
                        <a:rPr lang="en-ZA" sz="1200" dirty="0" smtClean="0"/>
                        <a:t>X</a:t>
                      </a:r>
                      <a:endParaRPr lang="en-ZA" sz="1200" dirty="0"/>
                    </a:p>
                  </a:txBody>
                  <a:tcPr/>
                </a:tc>
                <a:tc>
                  <a:txBody>
                    <a:bodyPr/>
                    <a:lstStyle/>
                    <a:p>
                      <a:pPr algn="ctr"/>
                      <a:r>
                        <a:rPr lang="en-ZA" sz="1200" dirty="0"/>
                        <a:t>X</a:t>
                      </a:r>
                    </a:p>
                  </a:txBody>
                  <a:tcPr/>
                </a:tc>
                <a:tc>
                  <a:txBody>
                    <a:bodyPr/>
                    <a:lstStyle/>
                    <a:p>
                      <a:pPr algn="ctr"/>
                      <a:r>
                        <a:rPr lang="en-ZA" sz="1200" dirty="0" smtClean="0"/>
                        <a:t>?</a:t>
                      </a:r>
                      <a:endParaRPr lang="en-ZA" sz="1200" dirty="0"/>
                    </a:p>
                  </a:txBody>
                  <a:tcPr/>
                </a:tc>
                <a:tc>
                  <a:txBody>
                    <a:bodyPr/>
                    <a:lstStyle/>
                    <a:p>
                      <a:r>
                        <a:rPr lang="en-ZA" sz="1200" dirty="0" smtClean="0"/>
                        <a:t>Cases of UIF &amp; W are not followed up </a:t>
                      </a:r>
                      <a:endParaRPr lang="en-ZA" sz="1200" dirty="0"/>
                    </a:p>
                  </a:txBody>
                  <a:tcPr/>
                </a:tc>
                <a:tc>
                  <a:txBody>
                    <a:bodyPr/>
                    <a:lstStyle/>
                    <a:p>
                      <a:r>
                        <a:rPr lang="en-ZA" sz="1200" dirty="0" smtClean="0"/>
                        <a:t>FMB</a:t>
                      </a:r>
                      <a:r>
                        <a:rPr lang="en-ZA" sz="1200" baseline="0" dirty="0" smtClean="0"/>
                        <a:t> to investigate cases of UIF &amp; W expenditures</a:t>
                      </a:r>
                      <a:endParaRPr lang="en-ZA" sz="1200" dirty="0"/>
                    </a:p>
                  </a:txBody>
                  <a:tcPr/>
                </a:tc>
                <a:tc>
                  <a:txBody>
                    <a:bodyPr/>
                    <a:lstStyle/>
                    <a:p>
                      <a:r>
                        <a:rPr lang="en-ZA" sz="1200" dirty="0" smtClean="0"/>
                        <a:t>30/06/2021</a:t>
                      </a:r>
                      <a:endParaRPr lang="en-ZA" sz="1200" dirty="0"/>
                    </a:p>
                  </a:txBody>
                  <a:tcPr/>
                </a:tc>
                <a:tc>
                  <a:txBody>
                    <a:bodyPr/>
                    <a:lstStyle/>
                    <a:p>
                      <a:r>
                        <a:rPr lang="en-ZA" sz="1200" dirty="0" smtClean="0"/>
                        <a:t>In house </a:t>
                      </a:r>
                      <a:endParaRPr lang="en-ZA" sz="1200" dirty="0"/>
                    </a:p>
                  </a:txBody>
                  <a:tcPr/>
                </a:tc>
                <a:tc>
                  <a:txBody>
                    <a:bodyPr/>
                    <a:lstStyle/>
                    <a:p>
                      <a:r>
                        <a:rPr lang="en-ZA" sz="1200" dirty="0"/>
                        <a:t>Being addressed</a:t>
                      </a:r>
                    </a:p>
                  </a:txBody>
                  <a:tcPr/>
                </a:tc>
                <a:extLst>
                  <a:ext uri="{0D108BD9-81ED-4DB2-BD59-A6C34878D82A}">
                    <a16:rowId xmlns="" xmlns:a16="http://schemas.microsoft.com/office/drawing/2014/main" val="3078731246"/>
                  </a:ext>
                </a:extLst>
              </a:tr>
            </a:tbl>
          </a:graphicData>
        </a:graphic>
      </p:graphicFrame>
      <p:sp>
        <p:nvSpPr>
          <p:cNvPr id="2" name="Rectangle 1"/>
          <p:cNvSpPr/>
          <p:nvPr/>
        </p:nvSpPr>
        <p:spPr>
          <a:xfrm>
            <a:off x="2235200" y="347494"/>
            <a:ext cx="5067300" cy="369332"/>
          </a:xfrm>
          <a:prstGeom prst="rect">
            <a:avLst/>
          </a:prstGeom>
        </p:spPr>
        <p:txBody>
          <a:bodyPr wrap="square">
            <a:spAutoFit/>
          </a:bodyPr>
          <a:lstStyle/>
          <a:p>
            <a:pPr algn="ctr"/>
            <a:r>
              <a:rPr lang="en-ZA" b="1" dirty="0" smtClean="0"/>
              <a:t>	Audit Findings</a:t>
            </a:r>
            <a:endParaRPr lang="en-ZA" b="1" dirty="0">
              <a:solidFill>
                <a:srgbClr val="FF0000"/>
              </a:solidFill>
            </a:endParaRPr>
          </a:p>
        </p:txBody>
      </p:sp>
    </p:spTree>
    <p:extLst>
      <p:ext uri="{BB962C8B-B14F-4D97-AF65-F5344CB8AC3E}">
        <p14:creationId xmlns:p14="http://schemas.microsoft.com/office/powerpoint/2010/main" val="7086141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9983" y="2148729"/>
            <a:ext cx="7886700" cy="1500187"/>
          </a:xfrm>
        </p:spPr>
        <p:txBody>
          <a:bodyPr>
            <a:normAutofit/>
          </a:bodyPr>
          <a:lstStyle/>
          <a:p>
            <a:pPr algn="ctr"/>
            <a:r>
              <a:rPr lang="en-US" sz="2800" dirty="0" smtClean="0"/>
              <a:t>Use of consultants – Summary as at 31 Dec 2022</a:t>
            </a:r>
            <a:endParaRPr lang="en-ZA" sz="2800" dirty="0"/>
          </a:p>
        </p:txBody>
      </p:sp>
    </p:spTree>
    <p:extLst>
      <p:ext uri="{BB962C8B-B14F-4D97-AF65-F5344CB8AC3E}">
        <p14:creationId xmlns:p14="http://schemas.microsoft.com/office/powerpoint/2010/main" val="2940606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
            </a:r>
            <a:br>
              <a:rPr lang="en-US" sz="2800" dirty="0" smtClean="0"/>
            </a:br>
            <a:r>
              <a:rPr lang="en-ZA" sz="2800" dirty="0" smtClean="0"/>
              <a:t/>
            </a:r>
            <a:br>
              <a:rPr lang="en-ZA" sz="2800" dirty="0" smtClean="0"/>
            </a:br>
            <a:endParaRPr lang="en-ZA" sz="2700" dirty="0"/>
          </a:p>
        </p:txBody>
      </p:sp>
      <p:sp>
        <p:nvSpPr>
          <p:cNvPr id="3" name="Content Placeholder 2"/>
          <p:cNvSpPr>
            <a:spLocks noGrp="1"/>
          </p:cNvSpPr>
          <p:nvPr>
            <p:ph idx="1"/>
          </p:nvPr>
        </p:nvSpPr>
        <p:spPr>
          <a:xfrm>
            <a:off x="367748" y="129209"/>
            <a:ext cx="8147602" cy="6047754"/>
          </a:xfrm>
        </p:spPr>
        <p:txBody>
          <a:bodyPr/>
          <a:lstStyle/>
          <a:p>
            <a:pPr marL="0" indent="0" algn="ctr">
              <a:buNone/>
            </a:pPr>
            <a:r>
              <a:rPr lang="en-ZA" b="1" dirty="0"/>
              <a:t/>
            </a:r>
            <a:br>
              <a:rPr lang="en-ZA" b="1" dirty="0"/>
            </a:br>
            <a:endParaRPr lang="en-ZA" b="1" dirty="0"/>
          </a:p>
          <a:p>
            <a:pPr marL="0" indent="0" algn="ctr">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640405705"/>
              </p:ext>
            </p:extLst>
          </p:nvPr>
        </p:nvGraphicFramePr>
        <p:xfrm>
          <a:off x="96983" y="1397000"/>
          <a:ext cx="8950036" cy="1686560"/>
        </p:xfrm>
        <a:graphic>
          <a:graphicData uri="http://schemas.openxmlformats.org/drawingml/2006/table">
            <a:tbl>
              <a:tblPr firstRow="1" bandRow="1">
                <a:tableStyleId>{5C22544A-7EE6-4342-B048-85BDC9FD1C3A}</a:tableStyleId>
              </a:tblPr>
              <a:tblGrid>
                <a:gridCol w="1137427"/>
                <a:gridCol w="1254948"/>
                <a:gridCol w="1014621"/>
                <a:gridCol w="1165003"/>
                <a:gridCol w="1191491"/>
                <a:gridCol w="1191491"/>
                <a:gridCol w="1025236"/>
                <a:gridCol w="969819"/>
              </a:tblGrid>
              <a:tr h="370840">
                <a:tc gridSpan="8">
                  <a:txBody>
                    <a:bodyPr/>
                    <a:lstStyle/>
                    <a:p>
                      <a:pPr algn="ctr"/>
                      <a:r>
                        <a:rPr lang="en-US" sz="1400" dirty="0" smtClean="0"/>
                        <a:t>Expenditure Per Department</a:t>
                      </a:r>
                      <a:endParaRPr lang="en-ZA" sz="1400"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400" dirty="0" smtClean="0"/>
                        <a:t>Contracted Value 2022/2023</a:t>
                      </a:r>
                      <a:endParaRPr lang="en-ZA" sz="1400" dirty="0"/>
                    </a:p>
                  </a:txBody>
                  <a:tcPr/>
                </a:tc>
                <a:tc>
                  <a:txBody>
                    <a:bodyPr/>
                    <a:lstStyle/>
                    <a:p>
                      <a:r>
                        <a:rPr lang="en-US" sz="1400" dirty="0" smtClean="0"/>
                        <a:t>Office of Municipal Manager</a:t>
                      </a:r>
                      <a:endParaRPr lang="en-ZA" sz="1400" dirty="0"/>
                    </a:p>
                  </a:txBody>
                  <a:tcPr/>
                </a:tc>
                <a:tc>
                  <a:txBody>
                    <a:bodyPr/>
                    <a:lstStyle/>
                    <a:p>
                      <a:r>
                        <a:rPr lang="en-US" sz="1400" dirty="0" smtClean="0"/>
                        <a:t>Corporate Services</a:t>
                      </a:r>
                      <a:endParaRPr lang="en-ZA" sz="1400" dirty="0"/>
                    </a:p>
                  </a:txBody>
                  <a:tcPr/>
                </a:tc>
                <a:tc>
                  <a:txBody>
                    <a:bodyPr/>
                    <a:lstStyle/>
                    <a:p>
                      <a:r>
                        <a:rPr lang="en-US" sz="1400" dirty="0" smtClean="0"/>
                        <a:t>Financial</a:t>
                      </a:r>
                      <a:r>
                        <a:rPr lang="en-US" sz="1400" baseline="0" dirty="0" smtClean="0"/>
                        <a:t> Services</a:t>
                      </a:r>
                      <a:endParaRPr lang="en-ZA" sz="1400" dirty="0"/>
                    </a:p>
                  </a:txBody>
                  <a:tcPr/>
                </a:tc>
                <a:tc>
                  <a:txBody>
                    <a:bodyPr/>
                    <a:lstStyle/>
                    <a:p>
                      <a:r>
                        <a:rPr lang="en-US" sz="1400" dirty="0" smtClean="0"/>
                        <a:t>Community Services</a:t>
                      </a:r>
                      <a:endParaRPr lang="en-ZA" sz="1400" dirty="0"/>
                    </a:p>
                  </a:txBody>
                  <a:tcPr/>
                </a:tc>
                <a:tc>
                  <a:txBody>
                    <a:bodyPr/>
                    <a:lstStyle/>
                    <a:p>
                      <a:r>
                        <a:rPr lang="en-US" sz="1400" dirty="0" smtClean="0"/>
                        <a:t>Technical Services</a:t>
                      </a:r>
                      <a:endParaRPr lang="en-ZA" sz="1400" dirty="0"/>
                    </a:p>
                  </a:txBody>
                  <a:tcPr/>
                </a:tc>
                <a:tc>
                  <a:txBody>
                    <a:bodyPr/>
                    <a:lstStyle/>
                    <a:p>
                      <a:r>
                        <a:rPr lang="en-US" sz="1400" dirty="0" smtClean="0"/>
                        <a:t>Economic Development and Planning</a:t>
                      </a:r>
                      <a:endParaRPr lang="en-ZA" sz="1400" dirty="0"/>
                    </a:p>
                  </a:txBody>
                  <a:tcPr/>
                </a:tc>
                <a:tc>
                  <a:txBody>
                    <a:bodyPr/>
                    <a:lstStyle/>
                    <a:p>
                      <a:r>
                        <a:rPr lang="en-US" sz="1400" dirty="0" smtClean="0"/>
                        <a:t>Other</a:t>
                      </a:r>
                      <a:endParaRPr lang="en-ZA" sz="1400" dirty="0"/>
                    </a:p>
                  </a:txBody>
                  <a:tcPr/>
                </a:tc>
              </a:tr>
              <a:tr h="370840">
                <a:tc>
                  <a:txBody>
                    <a:bodyPr/>
                    <a:lstStyle/>
                    <a:p>
                      <a:r>
                        <a:rPr lang="en-US" sz="1600" dirty="0" smtClean="0"/>
                        <a:t>93 394 078</a:t>
                      </a:r>
                      <a:endParaRPr lang="en-ZA" sz="1600" dirty="0"/>
                    </a:p>
                  </a:txBody>
                  <a:tcPr/>
                </a:tc>
                <a:tc>
                  <a:txBody>
                    <a:bodyPr/>
                    <a:lstStyle/>
                    <a:p>
                      <a:r>
                        <a:rPr lang="en-US" sz="1600" dirty="0" smtClean="0"/>
                        <a:t>29 875 206</a:t>
                      </a:r>
                      <a:endParaRPr lang="en-ZA" sz="1600" dirty="0"/>
                    </a:p>
                  </a:txBody>
                  <a:tcPr/>
                </a:tc>
                <a:tc>
                  <a:txBody>
                    <a:bodyPr/>
                    <a:lstStyle/>
                    <a:p>
                      <a:r>
                        <a:rPr lang="en-US" sz="1600" dirty="0" smtClean="0"/>
                        <a:t>3</a:t>
                      </a:r>
                      <a:r>
                        <a:rPr lang="en-US" sz="1600" baseline="0" dirty="0" smtClean="0"/>
                        <a:t> 162 779</a:t>
                      </a:r>
                      <a:endParaRPr lang="en-ZA" sz="1600" dirty="0"/>
                    </a:p>
                  </a:txBody>
                  <a:tcPr/>
                </a:tc>
                <a:tc>
                  <a:txBody>
                    <a:bodyPr/>
                    <a:lstStyle/>
                    <a:p>
                      <a:r>
                        <a:rPr lang="en-US" sz="1600" dirty="0" smtClean="0"/>
                        <a:t>41 138 065</a:t>
                      </a:r>
                      <a:endParaRPr lang="en-ZA" sz="1600" dirty="0"/>
                    </a:p>
                  </a:txBody>
                  <a:tcPr/>
                </a:tc>
                <a:tc>
                  <a:txBody>
                    <a:bodyPr/>
                    <a:lstStyle/>
                    <a:p>
                      <a:r>
                        <a:rPr lang="en-US" sz="1600" dirty="0" smtClean="0"/>
                        <a:t>11 195 188</a:t>
                      </a:r>
                      <a:endParaRPr lang="en-ZA" sz="1600" dirty="0"/>
                    </a:p>
                  </a:txBody>
                  <a:tcPr/>
                </a:tc>
                <a:tc>
                  <a:txBody>
                    <a:bodyPr/>
                    <a:lstStyle/>
                    <a:p>
                      <a:r>
                        <a:rPr lang="en-US" sz="1600" dirty="0" smtClean="0"/>
                        <a:t>8 022</a:t>
                      </a:r>
                      <a:r>
                        <a:rPr lang="en-US" sz="1600" baseline="0" dirty="0" smtClean="0"/>
                        <a:t> 841</a:t>
                      </a:r>
                      <a:endParaRPr lang="en-ZA" sz="1600" dirty="0"/>
                    </a:p>
                  </a:txBody>
                  <a:tcPr/>
                </a:tc>
                <a:tc>
                  <a:txBody>
                    <a:bodyPr/>
                    <a:lstStyle/>
                    <a:p>
                      <a:r>
                        <a:rPr lang="en-US" sz="1600" dirty="0" smtClean="0"/>
                        <a:t>0</a:t>
                      </a:r>
                      <a:endParaRPr lang="en-ZA" sz="1600" dirty="0"/>
                    </a:p>
                  </a:txBody>
                  <a:tcPr/>
                </a:tc>
                <a:tc>
                  <a:txBody>
                    <a:bodyPr/>
                    <a:lstStyle/>
                    <a:p>
                      <a:r>
                        <a:rPr lang="en-US" sz="1600" dirty="0" smtClean="0"/>
                        <a:t>0</a:t>
                      </a:r>
                      <a:endParaRPr lang="en-ZA" sz="1600" dirty="0"/>
                    </a:p>
                  </a:txBody>
                  <a:tcPr/>
                </a:tc>
              </a:tr>
            </a:tbl>
          </a:graphicData>
        </a:graphic>
      </p:graphicFrame>
    </p:spTree>
    <p:extLst>
      <p:ext uri="{BB962C8B-B14F-4D97-AF65-F5344CB8AC3E}">
        <p14:creationId xmlns:p14="http://schemas.microsoft.com/office/powerpoint/2010/main" val="235279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Institutional gaps impeding performance</a:t>
            </a:r>
            <a:endParaRPr lang="en-ZA" sz="2800" dirty="0"/>
          </a:p>
        </p:txBody>
      </p:sp>
      <p:sp>
        <p:nvSpPr>
          <p:cNvPr id="3" name="Content Placeholder 2"/>
          <p:cNvSpPr>
            <a:spLocks noGrp="1"/>
          </p:cNvSpPr>
          <p:nvPr>
            <p:ph idx="1"/>
          </p:nvPr>
        </p:nvSpPr>
        <p:spPr/>
        <p:txBody>
          <a:bodyPr>
            <a:normAutofit fontScale="55000" lnSpcReduction="20000"/>
          </a:bodyPr>
          <a:lstStyle/>
          <a:p>
            <a:pPr marL="0" indent="0" algn="just">
              <a:lnSpc>
                <a:spcPct val="170000"/>
              </a:lnSpc>
              <a:spcBef>
                <a:spcPts val="0"/>
              </a:spcBef>
              <a:buNone/>
            </a:pPr>
            <a:r>
              <a:rPr lang="en-ZA" b="1" dirty="0">
                <a:latin typeface="Arial" panose="020B0604020202020204" pitchFamily="34" charset="0"/>
                <a:cs typeface="Arial" panose="020B0604020202020204" pitchFamily="34" charset="0"/>
              </a:rPr>
              <a:t>High level overview of key vacancies </a:t>
            </a:r>
          </a:p>
          <a:p>
            <a:pPr algn="just">
              <a:lnSpc>
                <a:spcPct val="170000"/>
              </a:lnSpc>
              <a:spcBef>
                <a:spcPts val="0"/>
              </a:spcBef>
            </a:pPr>
            <a:r>
              <a:rPr lang="en-ZA" dirty="0" smtClean="0">
                <a:latin typeface="Arial" panose="020B0604020202020204" pitchFamily="34" charset="0"/>
                <a:cs typeface="Arial" panose="020B0604020202020204" pitchFamily="34" charset="0"/>
              </a:rPr>
              <a:t>Critical </a:t>
            </a:r>
            <a:r>
              <a:rPr lang="en-ZA" dirty="0">
                <a:latin typeface="Arial" panose="020B0604020202020204" pitchFamily="34" charset="0"/>
                <a:cs typeface="Arial" panose="020B0604020202020204" pitchFamily="34" charset="0"/>
              </a:rPr>
              <a:t>Senior </a:t>
            </a:r>
            <a:r>
              <a:rPr lang="en-ZA" dirty="0" smtClean="0">
                <a:latin typeface="Arial" panose="020B0604020202020204" pitchFamily="34" charset="0"/>
                <a:cs typeface="Arial" panose="020B0604020202020204" pitchFamily="34" charset="0"/>
              </a:rPr>
              <a:t>Management positions filled are CFO,GM Corporate Services and GM Community Services(vacant soon to be advertised before end of 2021/2022)</a:t>
            </a:r>
            <a:endParaRPr lang="en-ZA" dirty="0">
              <a:latin typeface="Arial" panose="020B0604020202020204" pitchFamily="34" charset="0"/>
              <a:cs typeface="Arial" panose="020B0604020202020204" pitchFamily="34" charset="0"/>
            </a:endParaRPr>
          </a:p>
          <a:p>
            <a:pPr algn="just">
              <a:lnSpc>
                <a:spcPct val="170000"/>
              </a:lnSpc>
              <a:spcBef>
                <a:spcPts val="0"/>
              </a:spcBef>
            </a:pPr>
            <a:r>
              <a:rPr lang="en-ZA" dirty="0" smtClean="0">
                <a:latin typeface="Arial" panose="020B0604020202020204" pitchFamily="34" charset="0"/>
                <a:cs typeface="Arial" panose="020B0604020202020204" pitchFamily="34" charset="0"/>
              </a:rPr>
              <a:t>GM Technical Services and GM Economic Development process to fill them up is eminent.(to be advertised before end of 2021/2022)</a:t>
            </a:r>
            <a:endParaRPr lang="en-ZA" dirty="0">
              <a:latin typeface="Arial" panose="020B0604020202020204" pitchFamily="34" charset="0"/>
              <a:cs typeface="Arial" panose="020B0604020202020204" pitchFamily="34" charset="0"/>
            </a:endParaRPr>
          </a:p>
          <a:p>
            <a:pPr marL="0" indent="0" algn="just">
              <a:lnSpc>
                <a:spcPct val="170000"/>
              </a:lnSpc>
              <a:spcBef>
                <a:spcPts val="0"/>
              </a:spcBef>
              <a:buNone/>
            </a:pPr>
            <a:r>
              <a:rPr lang="en-ZA" b="1" dirty="0">
                <a:latin typeface="Arial" panose="020B0604020202020204" pitchFamily="34" charset="0"/>
                <a:cs typeface="Arial" panose="020B0604020202020204" pitchFamily="34" charset="0"/>
              </a:rPr>
              <a:t>Minimum competencies and relevant qualifications</a:t>
            </a:r>
          </a:p>
          <a:p>
            <a:pPr algn="just">
              <a:lnSpc>
                <a:spcPct val="170000"/>
              </a:lnSpc>
              <a:spcBef>
                <a:spcPts val="0"/>
              </a:spcBef>
            </a:pPr>
            <a:r>
              <a:rPr lang="en-ZA" dirty="0">
                <a:latin typeface="Arial" panose="020B0604020202020204" pitchFamily="34" charset="0"/>
                <a:cs typeface="Arial" panose="020B0604020202020204" pitchFamily="34" charset="0"/>
              </a:rPr>
              <a:t>Minimum requirements and qualifications for the position of Senior Managers done according to Government Gazette no; 29967 of 15 June 2007</a:t>
            </a:r>
          </a:p>
          <a:p>
            <a:pPr marL="0" indent="0" algn="just">
              <a:lnSpc>
                <a:spcPct val="170000"/>
              </a:lnSpc>
              <a:spcBef>
                <a:spcPts val="0"/>
              </a:spcBef>
              <a:buNone/>
            </a:pPr>
            <a:r>
              <a:rPr lang="en-ZA" b="1" dirty="0">
                <a:latin typeface="Arial" panose="020B0604020202020204" pitchFamily="34" charset="0"/>
                <a:cs typeface="Arial" panose="020B0604020202020204" pitchFamily="34" charset="0"/>
              </a:rPr>
              <a:t>Performance Agreements of Senior Management linked to IDP/SDBIP</a:t>
            </a:r>
          </a:p>
          <a:p>
            <a:pPr algn="just">
              <a:lnSpc>
                <a:spcPct val="170000"/>
              </a:lnSpc>
              <a:spcBef>
                <a:spcPts val="0"/>
              </a:spcBef>
            </a:pPr>
            <a:r>
              <a:rPr lang="en-ZA" dirty="0">
                <a:latin typeface="Arial" panose="020B0604020202020204" pitchFamily="34" charset="0"/>
                <a:cs typeface="Arial" panose="020B0604020202020204" pitchFamily="34" charset="0"/>
              </a:rPr>
              <a:t>All senior Managers signed Performance Agreements linked to IDP/ SDBIP. </a:t>
            </a:r>
          </a:p>
          <a:p>
            <a:pPr algn="just">
              <a:lnSpc>
                <a:spcPct val="170000"/>
              </a:lnSpc>
              <a:spcBef>
                <a:spcPts val="0"/>
              </a:spcBef>
            </a:pPr>
            <a:r>
              <a:rPr lang="en-ZA" dirty="0">
                <a:latin typeface="Arial" panose="020B0604020202020204" pitchFamily="34" charset="0"/>
                <a:cs typeface="Arial" panose="020B0604020202020204" pitchFamily="34" charset="0"/>
              </a:rPr>
              <a:t>Senior managers performance are evaluated half yearly and end of the financial year.</a:t>
            </a:r>
          </a:p>
          <a:p>
            <a:pPr marL="0" indent="0">
              <a:buNone/>
            </a:pPr>
            <a:endParaRPr lang="en-ZA" dirty="0">
              <a:solidFill>
                <a:srgbClr val="FF0000"/>
              </a:solidFill>
            </a:endParaRPr>
          </a:p>
        </p:txBody>
      </p:sp>
    </p:spTree>
    <p:extLst>
      <p:ext uri="{BB962C8B-B14F-4D97-AF65-F5344CB8AC3E}">
        <p14:creationId xmlns:p14="http://schemas.microsoft.com/office/powerpoint/2010/main" val="1170825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111252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r>
              <a:tr h="37084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r>
              <a:tr h="37084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792477"/>
              </p:ext>
            </p:extLst>
          </p:nvPr>
        </p:nvGraphicFramePr>
        <p:xfrm>
          <a:off x="-1080655" y="900545"/>
          <a:ext cx="12746181" cy="2586246"/>
        </p:xfrm>
        <a:graphic>
          <a:graphicData uri="http://schemas.openxmlformats.org/drawingml/2006/table">
            <a:tbl>
              <a:tblPr firstRow="1" bandRow="1">
                <a:tableStyleId>{5C22544A-7EE6-4342-B048-85BDC9FD1C3A}</a:tableStyleId>
              </a:tblPr>
              <a:tblGrid>
                <a:gridCol w="1201942"/>
                <a:gridCol w="622058"/>
                <a:gridCol w="1096111"/>
                <a:gridCol w="982607"/>
                <a:gridCol w="568992"/>
                <a:gridCol w="1170127"/>
                <a:gridCol w="1208702"/>
                <a:gridCol w="894152"/>
                <a:gridCol w="794605"/>
                <a:gridCol w="1170127"/>
                <a:gridCol w="778468"/>
                <a:gridCol w="948863"/>
                <a:gridCol w="1309427"/>
              </a:tblGrid>
              <a:tr h="660911">
                <a:tc gridSpan="13">
                  <a:txBody>
                    <a:bodyPr/>
                    <a:lstStyle/>
                    <a:p>
                      <a:pPr algn="ctr"/>
                      <a:r>
                        <a:rPr lang="en-US" sz="1400" dirty="0" smtClean="0"/>
                        <a:t>Expenditure Per Section</a:t>
                      </a:r>
                      <a:endParaRPr lang="en-ZA" sz="1400"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tr>
              <a:tr h="1283918">
                <a:tc>
                  <a:txBody>
                    <a:bodyPr/>
                    <a:lstStyle/>
                    <a:p>
                      <a:r>
                        <a:rPr lang="en-US" sz="1400" dirty="0" smtClean="0"/>
                        <a:t>Contracted Value 2022/2023</a:t>
                      </a:r>
                      <a:endParaRPr lang="en-ZA" sz="1400" dirty="0"/>
                    </a:p>
                  </a:txBody>
                  <a:tcPr/>
                </a:tc>
                <a:tc>
                  <a:txBody>
                    <a:bodyPr/>
                    <a:lstStyle/>
                    <a:p>
                      <a:r>
                        <a:rPr lang="en-US" sz="1400" dirty="0" smtClean="0"/>
                        <a:t>AFS</a:t>
                      </a:r>
                      <a:endParaRPr lang="en-ZA" sz="1400" dirty="0"/>
                    </a:p>
                  </a:txBody>
                  <a:tcPr/>
                </a:tc>
                <a:tc>
                  <a:txBody>
                    <a:bodyPr/>
                    <a:lstStyle/>
                    <a:p>
                      <a:r>
                        <a:rPr lang="en-US" sz="1400" dirty="0" smtClean="0"/>
                        <a:t>Fixed Assets</a:t>
                      </a:r>
                      <a:endParaRPr lang="en-ZA" sz="1400" dirty="0"/>
                    </a:p>
                  </a:txBody>
                  <a:tcPr/>
                </a:tc>
                <a:tc>
                  <a:txBody>
                    <a:bodyPr/>
                    <a:lstStyle/>
                    <a:p>
                      <a:r>
                        <a:rPr lang="en-US" sz="1400" dirty="0" smtClean="0"/>
                        <a:t>Valuation Roll</a:t>
                      </a:r>
                      <a:endParaRPr lang="en-ZA" sz="1400" dirty="0"/>
                    </a:p>
                  </a:txBody>
                  <a:tcPr/>
                </a:tc>
                <a:tc>
                  <a:txBody>
                    <a:bodyPr/>
                    <a:lstStyle/>
                    <a:p>
                      <a:r>
                        <a:rPr lang="en-US" sz="1400" dirty="0" smtClean="0"/>
                        <a:t>UIF&amp;W</a:t>
                      </a:r>
                      <a:endParaRPr lang="en-ZA" sz="1400" dirty="0"/>
                    </a:p>
                  </a:txBody>
                  <a:tcPr/>
                </a:tc>
                <a:tc>
                  <a:txBody>
                    <a:bodyPr/>
                    <a:lstStyle/>
                    <a:p>
                      <a:r>
                        <a:rPr lang="en-US" sz="1400" dirty="0" smtClean="0"/>
                        <a:t>Municipal Financial System</a:t>
                      </a:r>
                      <a:endParaRPr lang="en-ZA" sz="1400" dirty="0"/>
                    </a:p>
                  </a:txBody>
                  <a:tcPr/>
                </a:tc>
                <a:tc>
                  <a:txBody>
                    <a:bodyPr/>
                    <a:lstStyle/>
                    <a:p>
                      <a:r>
                        <a:rPr lang="en-US" sz="1400" dirty="0" smtClean="0"/>
                        <a:t>Vat</a:t>
                      </a:r>
                      <a:endParaRPr lang="en-ZA" sz="1400" dirty="0"/>
                    </a:p>
                  </a:txBody>
                  <a:tcPr/>
                </a:tc>
                <a:tc>
                  <a:txBody>
                    <a:bodyPr/>
                    <a:lstStyle/>
                    <a:p>
                      <a:r>
                        <a:rPr lang="en-US" sz="1400" dirty="0" smtClean="0"/>
                        <a:t>Data Cleansing &amp; Integrity</a:t>
                      </a:r>
                      <a:endParaRPr lang="en-ZA" sz="1400" dirty="0"/>
                    </a:p>
                  </a:txBody>
                  <a:tcPr/>
                </a:tc>
                <a:tc>
                  <a:txBody>
                    <a:bodyPr/>
                    <a:lstStyle/>
                    <a:p>
                      <a:r>
                        <a:rPr lang="en-US" sz="1400" dirty="0" smtClean="0"/>
                        <a:t>IT Services</a:t>
                      </a:r>
                      <a:endParaRPr lang="en-ZA" sz="1400" dirty="0"/>
                    </a:p>
                  </a:txBody>
                  <a:tcPr/>
                </a:tc>
                <a:tc>
                  <a:txBody>
                    <a:bodyPr/>
                    <a:lstStyle/>
                    <a:p>
                      <a:r>
                        <a:rPr lang="en-US" sz="1400" dirty="0" smtClean="0"/>
                        <a:t>Engineering</a:t>
                      </a:r>
                      <a:r>
                        <a:rPr lang="en-US" sz="1400" baseline="0" dirty="0" smtClean="0"/>
                        <a:t> services</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SCM</a:t>
                      </a:r>
                      <a:r>
                        <a:rPr lang="en-US" sz="1400" baseline="0" dirty="0" smtClean="0"/>
                        <a:t> services</a:t>
                      </a:r>
                      <a:endParaRPr lang="en-ZA" sz="1400" dirty="0" smtClean="0"/>
                    </a:p>
                  </a:txBody>
                  <a:tcPr/>
                </a:tc>
                <a:tc>
                  <a:txBody>
                    <a:bodyPr/>
                    <a:lstStyle/>
                    <a:p>
                      <a:r>
                        <a:rPr lang="en-US" sz="1400" dirty="0" smtClean="0"/>
                        <a:t>Security services</a:t>
                      </a:r>
                      <a:endParaRPr lang="en-ZA" sz="1400" dirty="0"/>
                    </a:p>
                  </a:txBody>
                  <a:tcPr/>
                </a:tc>
                <a:tc>
                  <a:txBody>
                    <a:bodyPr/>
                    <a:lstStyle/>
                    <a:p>
                      <a:r>
                        <a:rPr lang="en-US" sz="1400" dirty="0" smtClean="0"/>
                        <a:t>Other Services</a:t>
                      </a:r>
                      <a:endParaRPr lang="en-ZA" sz="1400" dirty="0"/>
                    </a:p>
                  </a:txBody>
                  <a:tcPr/>
                </a:tc>
              </a:tr>
              <a:tr h="641417">
                <a:tc>
                  <a:txBody>
                    <a:bodyPr/>
                    <a:lstStyle/>
                    <a:p>
                      <a:r>
                        <a:rPr lang="en-US" sz="1400" dirty="0" smtClean="0"/>
                        <a:t>93 394 078</a:t>
                      </a:r>
                      <a:endParaRPr lang="en-ZA" sz="1400" dirty="0"/>
                    </a:p>
                  </a:txBody>
                  <a:tcPr/>
                </a:tc>
                <a:tc>
                  <a:txBody>
                    <a:bodyPr/>
                    <a:lstStyle/>
                    <a:p>
                      <a:r>
                        <a:rPr lang="en-US" sz="1400" dirty="0" smtClean="0"/>
                        <a:t>0</a:t>
                      </a:r>
                      <a:endParaRPr lang="en-ZA" sz="1400" dirty="0"/>
                    </a:p>
                  </a:txBody>
                  <a:tcPr/>
                </a:tc>
                <a:tc>
                  <a:txBody>
                    <a:bodyPr/>
                    <a:lstStyle/>
                    <a:p>
                      <a:r>
                        <a:rPr lang="en-US" sz="1400" dirty="0" smtClean="0"/>
                        <a:t>2 231 920</a:t>
                      </a:r>
                      <a:endParaRPr lang="en-ZA" sz="1400" dirty="0"/>
                    </a:p>
                  </a:txBody>
                  <a:tcPr/>
                </a:tc>
                <a:tc>
                  <a:txBody>
                    <a:bodyPr/>
                    <a:lstStyle/>
                    <a:p>
                      <a:r>
                        <a:rPr lang="en-US" sz="1400" dirty="0" smtClean="0"/>
                        <a:t>0</a:t>
                      </a:r>
                      <a:endParaRPr lang="en-ZA" sz="1400" dirty="0"/>
                    </a:p>
                  </a:txBody>
                  <a:tcPr/>
                </a:tc>
                <a:tc>
                  <a:txBody>
                    <a:bodyPr/>
                    <a:lstStyle/>
                    <a:p>
                      <a:r>
                        <a:rPr lang="en-US" sz="1400" dirty="0" smtClean="0"/>
                        <a:t>0</a:t>
                      </a:r>
                      <a:endParaRPr lang="en-ZA" sz="1400" dirty="0"/>
                    </a:p>
                  </a:txBody>
                  <a:tcPr/>
                </a:tc>
                <a:tc>
                  <a:txBody>
                    <a:bodyPr/>
                    <a:lstStyle/>
                    <a:p>
                      <a:r>
                        <a:rPr lang="en-US" sz="1400" dirty="0" smtClean="0"/>
                        <a:t>25 646 394</a:t>
                      </a:r>
                      <a:endParaRPr lang="en-ZA" sz="1400" dirty="0"/>
                    </a:p>
                  </a:txBody>
                  <a:tcPr/>
                </a:tc>
                <a:tc>
                  <a:txBody>
                    <a:bodyPr/>
                    <a:lstStyle/>
                    <a:p>
                      <a:r>
                        <a:rPr lang="en-US" sz="1400" dirty="0" smtClean="0"/>
                        <a:t>13 117 642</a:t>
                      </a:r>
                      <a:endParaRPr lang="en-ZA" sz="1400" dirty="0"/>
                    </a:p>
                  </a:txBody>
                  <a:tcPr/>
                </a:tc>
                <a:tc>
                  <a:txBody>
                    <a:bodyPr/>
                    <a:lstStyle/>
                    <a:p>
                      <a:r>
                        <a:rPr lang="en-US" sz="1400" dirty="0" smtClean="0"/>
                        <a:t>0</a:t>
                      </a:r>
                      <a:endParaRPr lang="en-ZA" sz="1400" dirty="0"/>
                    </a:p>
                  </a:txBody>
                  <a:tcPr/>
                </a:tc>
                <a:tc>
                  <a:txBody>
                    <a:bodyPr/>
                    <a:lstStyle/>
                    <a:p>
                      <a:r>
                        <a:rPr lang="en-US" sz="1400" dirty="0" smtClean="0"/>
                        <a:t>1 207 377</a:t>
                      </a:r>
                      <a:endParaRPr lang="en-ZA" sz="1400" dirty="0"/>
                    </a:p>
                  </a:txBody>
                  <a:tcPr/>
                </a:tc>
                <a:tc>
                  <a:txBody>
                    <a:bodyPr/>
                    <a:lstStyle/>
                    <a:p>
                      <a:r>
                        <a:rPr lang="en-US" sz="1400" dirty="0" smtClean="0"/>
                        <a:t>8 022 841</a:t>
                      </a:r>
                      <a:endParaRPr lang="en-ZA" sz="1400" dirty="0"/>
                    </a:p>
                  </a:txBody>
                  <a:tcPr/>
                </a:tc>
                <a:tc>
                  <a:txBody>
                    <a:bodyPr/>
                    <a:lstStyle/>
                    <a:p>
                      <a:r>
                        <a:rPr lang="en-US" sz="1400" dirty="0" smtClean="0"/>
                        <a:t>0</a:t>
                      </a:r>
                      <a:endParaRPr lang="en-ZA" sz="1400" dirty="0"/>
                    </a:p>
                  </a:txBody>
                  <a:tcPr/>
                </a:tc>
                <a:tc>
                  <a:txBody>
                    <a:bodyPr/>
                    <a:lstStyle/>
                    <a:p>
                      <a:r>
                        <a:rPr lang="en-US" sz="1400" dirty="0" smtClean="0"/>
                        <a:t>29 875 206</a:t>
                      </a:r>
                      <a:endParaRPr lang="en-ZA" sz="1400" dirty="0"/>
                    </a:p>
                  </a:txBody>
                  <a:tcPr/>
                </a:tc>
                <a:tc>
                  <a:txBody>
                    <a:bodyPr/>
                    <a:lstStyle/>
                    <a:p>
                      <a:r>
                        <a:rPr lang="en-US" sz="1400" dirty="0" smtClean="0"/>
                        <a:t>13 292 698</a:t>
                      </a:r>
                      <a:endParaRPr lang="en-ZA" sz="1400" dirty="0"/>
                    </a:p>
                  </a:txBody>
                  <a:tcPr/>
                </a:tc>
              </a:tr>
            </a:tbl>
          </a:graphicData>
        </a:graphic>
      </p:graphicFrame>
    </p:spTree>
    <p:extLst>
      <p:ext uri="{BB962C8B-B14F-4D97-AF65-F5344CB8AC3E}">
        <p14:creationId xmlns:p14="http://schemas.microsoft.com/office/powerpoint/2010/main" val="27146248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6948608"/>
              </p:ext>
            </p:extLst>
          </p:nvPr>
        </p:nvGraphicFramePr>
        <p:xfrm>
          <a:off x="443346" y="1397000"/>
          <a:ext cx="8193760" cy="1564640"/>
        </p:xfrm>
        <a:graphic>
          <a:graphicData uri="http://schemas.openxmlformats.org/drawingml/2006/table">
            <a:tbl>
              <a:tblPr firstRow="1" bandRow="1">
                <a:tableStyleId>{5C22544A-7EE6-4342-B048-85BDC9FD1C3A}</a:tableStyleId>
              </a:tblPr>
              <a:tblGrid>
                <a:gridCol w="1824764"/>
                <a:gridCol w="1592249"/>
                <a:gridCol w="1592249"/>
                <a:gridCol w="1592249"/>
                <a:gridCol w="1592249"/>
              </a:tblGrid>
              <a:tr h="370840">
                <a:tc gridSpan="5">
                  <a:txBody>
                    <a:bodyPr/>
                    <a:lstStyle/>
                    <a:p>
                      <a:pPr algn="ctr"/>
                      <a:r>
                        <a:rPr lang="en-US" sz="1400" dirty="0" smtClean="0"/>
                        <a:t>Expenditure Per Gap Analysis Area</a:t>
                      </a:r>
                      <a:endParaRPr lang="en-ZA" sz="1400"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r>
              <a:tr h="370840">
                <a:tc>
                  <a:txBody>
                    <a:bodyPr/>
                    <a:lstStyle/>
                    <a:p>
                      <a:r>
                        <a:rPr lang="en-US" sz="1600" dirty="0" smtClean="0"/>
                        <a:t>Contracted Value</a:t>
                      </a:r>
                    </a:p>
                    <a:p>
                      <a:r>
                        <a:rPr lang="en-US" sz="1600" dirty="0" smtClean="0"/>
                        <a:t> 2022/2023</a:t>
                      </a:r>
                      <a:endParaRPr lang="en-ZA" sz="1600" dirty="0"/>
                    </a:p>
                  </a:txBody>
                  <a:tcPr/>
                </a:tc>
                <a:tc>
                  <a:txBody>
                    <a:bodyPr/>
                    <a:lstStyle/>
                    <a:p>
                      <a:r>
                        <a:rPr lang="en-US" sz="1600" dirty="0" smtClean="0"/>
                        <a:t>Skill is not in place in the Municipality</a:t>
                      </a:r>
                      <a:endParaRPr lang="en-ZA" sz="1600" dirty="0"/>
                    </a:p>
                  </a:txBody>
                  <a:tcPr/>
                </a:tc>
                <a:tc>
                  <a:txBody>
                    <a:bodyPr/>
                    <a:lstStyle/>
                    <a:p>
                      <a:r>
                        <a:rPr lang="en-US" sz="1600" dirty="0" smtClean="0"/>
                        <a:t>Skill is partially in place</a:t>
                      </a:r>
                      <a:endParaRPr lang="en-ZA" sz="1600" dirty="0"/>
                    </a:p>
                  </a:txBody>
                  <a:tcPr/>
                </a:tc>
                <a:tc>
                  <a:txBody>
                    <a:bodyPr/>
                    <a:lstStyle/>
                    <a:p>
                      <a:r>
                        <a:rPr lang="en-US" sz="1600" dirty="0" smtClean="0"/>
                        <a:t>Staff shortages</a:t>
                      </a:r>
                      <a:r>
                        <a:rPr lang="en-US" sz="1600" baseline="0" dirty="0" smtClean="0"/>
                        <a:t> – internal capacity</a:t>
                      </a:r>
                      <a:endParaRPr lang="en-ZA" sz="1600" dirty="0"/>
                    </a:p>
                  </a:txBody>
                  <a:tcPr/>
                </a:tc>
                <a:tc>
                  <a:txBody>
                    <a:bodyPr/>
                    <a:lstStyle/>
                    <a:p>
                      <a:r>
                        <a:rPr lang="en-US" sz="1600" dirty="0" smtClean="0"/>
                        <a:t>Other</a:t>
                      </a:r>
                      <a:endParaRPr lang="en-ZA" sz="1600" dirty="0"/>
                    </a:p>
                  </a:txBody>
                  <a:tcPr/>
                </a:tc>
              </a:tr>
              <a:tr h="370840">
                <a:tc>
                  <a:txBody>
                    <a:bodyPr/>
                    <a:lstStyle/>
                    <a:p>
                      <a:r>
                        <a:rPr lang="en-US" sz="1600" dirty="0" smtClean="0"/>
                        <a:t>93 394 078</a:t>
                      </a:r>
                      <a:endParaRPr lang="en-ZA" sz="1600" dirty="0"/>
                    </a:p>
                  </a:txBody>
                  <a:tcPr/>
                </a:tc>
                <a:tc>
                  <a:txBody>
                    <a:bodyPr/>
                    <a:lstStyle/>
                    <a:p>
                      <a:r>
                        <a:rPr lang="en-US" sz="1600" dirty="0" smtClean="0"/>
                        <a:t>78 044 516</a:t>
                      </a:r>
                      <a:endParaRPr lang="en-ZA" sz="1600" dirty="0"/>
                    </a:p>
                  </a:txBody>
                  <a:tcPr/>
                </a:tc>
                <a:tc>
                  <a:txBody>
                    <a:bodyPr/>
                    <a:lstStyle/>
                    <a:p>
                      <a:r>
                        <a:rPr lang="en-US" sz="1600" dirty="0" smtClean="0"/>
                        <a:t>15 349 562</a:t>
                      </a:r>
                      <a:endParaRPr lang="en-ZA" sz="1600" dirty="0"/>
                    </a:p>
                  </a:txBody>
                  <a:tcPr/>
                </a:tc>
                <a:tc>
                  <a:txBody>
                    <a:bodyPr/>
                    <a:lstStyle/>
                    <a:p>
                      <a:endParaRPr lang="en-ZA" dirty="0"/>
                    </a:p>
                  </a:txBody>
                  <a:tcPr/>
                </a:tc>
                <a:tc>
                  <a:txBody>
                    <a:bodyPr/>
                    <a:lstStyle/>
                    <a:p>
                      <a:endParaRPr lang="en-ZA" dirty="0"/>
                    </a:p>
                  </a:txBody>
                  <a:tcPr/>
                </a:tc>
              </a:tr>
            </a:tbl>
          </a:graphicData>
        </a:graphic>
      </p:graphicFrame>
    </p:spTree>
    <p:extLst>
      <p:ext uri="{BB962C8B-B14F-4D97-AF65-F5344CB8AC3E}">
        <p14:creationId xmlns:p14="http://schemas.microsoft.com/office/powerpoint/2010/main" val="3384990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7513" y="858816"/>
            <a:ext cx="8536487" cy="945715"/>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US" sz="2400" dirty="0" smtClean="0">
                <a:latin typeface="Arial" panose="020B0604020202020204" pitchFamily="34" charset="0"/>
                <a:cs typeface="Arial" panose="020B0604020202020204" pitchFamily="34" charset="0"/>
              </a:rPr>
              <a:t>Use of consultants – Detail as at 31 Dec 2022</a:t>
            </a:r>
            <a:endParaRPr lang="en-ZA" sz="2400" dirty="0">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 xmlns:a16="http://schemas.microsoft.com/office/drawing/2014/main" id="{1DF9F14C-9314-B2AB-C858-CCDF3D4BB9AA}"/>
              </a:ext>
            </a:extLst>
          </p:cNvPr>
          <p:cNvSpPr txBox="1">
            <a:spLocks/>
          </p:cNvSpPr>
          <p:nvPr/>
        </p:nvSpPr>
        <p:spPr>
          <a:xfrm>
            <a:off x="246537" y="1804531"/>
            <a:ext cx="7816810" cy="32867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smtClean="0">
                <a:solidFill>
                  <a:srgbClr val="FF0000"/>
                </a:solidFill>
                <a:latin typeface="Arial" panose="020B0604020202020204" pitchFamily="34" charset="0"/>
                <a:cs typeface="Arial" panose="020B0604020202020204" pitchFamily="34" charset="0"/>
              </a:rPr>
              <a:t>Insert a link of the Use of consultants reporting as at 31 December 2022</a:t>
            </a:r>
            <a:endParaRPr lang="en-ZA"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243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8099" y="210711"/>
            <a:ext cx="8536487" cy="9457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Risk Management</a:t>
            </a:r>
            <a:endParaRPr lang="en-ZA" sz="24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156426"/>
            <a:ext cx="7185314" cy="441310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70000"/>
              </a:lnSpc>
              <a:spcBef>
                <a:spcPts val="0"/>
              </a:spcBef>
            </a:pPr>
            <a:r>
              <a:rPr lang="en-ZA" sz="4800" dirty="0">
                <a:latin typeface="Arial" panose="020B0604020202020204" pitchFamily="34" charset="0"/>
                <a:cs typeface="Arial" panose="020B0604020202020204" pitchFamily="34" charset="0"/>
              </a:rPr>
              <a:t>Risk management committee </a:t>
            </a:r>
            <a:r>
              <a:rPr lang="en-ZA" sz="4800" dirty="0" smtClean="0">
                <a:latin typeface="Arial" panose="020B0604020202020204" pitchFamily="34" charset="0"/>
                <a:cs typeface="Arial" panose="020B0604020202020204" pitchFamily="34" charset="0"/>
              </a:rPr>
              <a:t>chaired </a:t>
            </a:r>
            <a:r>
              <a:rPr lang="en-ZA" sz="4800" dirty="0">
                <a:latin typeface="Arial" panose="020B0604020202020204" pitchFamily="34" charset="0"/>
                <a:cs typeface="Arial" panose="020B0604020202020204" pitchFamily="34" charset="0"/>
              </a:rPr>
              <a:t>by an independent person is in place, scheduled to meet and report quarterly</a:t>
            </a:r>
            <a:r>
              <a:rPr lang="en-ZA" sz="4800" dirty="0" smtClean="0">
                <a:latin typeface="Arial" panose="020B0604020202020204" pitchFamily="34" charset="0"/>
                <a:cs typeface="Arial" panose="020B0604020202020204" pitchFamily="34" charset="0"/>
              </a:rPr>
              <a:t>. The RMC comprises of the following: </a:t>
            </a:r>
          </a:p>
          <a:p>
            <a:pPr lvl="1" algn="just">
              <a:lnSpc>
                <a:spcPct val="170000"/>
              </a:lnSpc>
              <a:spcBef>
                <a:spcPts val="0"/>
              </a:spcBef>
              <a:buFont typeface="Wingdings" panose="05000000000000000000" pitchFamily="2" charset="2"/>
              <a:buChar char="v"/>
            </a:pPr>
            <a:r>
              <a:rPr lang="en-ZA" sz="4800" dirty="0" smtClean="0">
                <a:latin typeface="Arial" panose="020B0604020202020204" pitchFamily="34" charset="0"/>
                <a:cs typeface="Arial" panose="020B0604020202020204" pitchFamily="34" charset="0"/>
              </a:rPr>
              <a:t>Independents chairperson</a:t>
            </a:r>
          </a:p>
          <a:p>
            <a:pPr lvl="1" algn="just">
              <a:lnSpc>
                <a:spcPct val="170000"/>
              </a:lnSpc>
              <a:spcBef>
                <a:spcPts val="0"/>
              </a:spcBef>
              <a:buFont typeface="Wingdings" panose="05000000000000000000" pitchFamily="2" charset="2"/>
              <a:buChar char="v"/>
            </a:pPr>
            <a:r>
              <a:rPr lang="en-ZA" sz="4800" dirty="0" smtClean="0">
                <a:latin typeface="Arial" panose="020B0604020202020204" pitchFamily="34" charset="0"/>
                <a:cs typeface="Arial" panose="020B0604020202020204" pitchFamily="34" charset="0"/>
              </a:rPr>
              <a:t>HOD’s</a:t>
            </a:r>
          </a:p>
          <a:p>
            <a:pPr lvl="1" algn="just">
              <a:lnSpc>
                <a:spcPct val="170000"/>
              </a:lnSpc>
              <a:spcBef>
                <a:spcPts val="0"/>
              </a:spcBef>
              <a:buFont typeface="Wingdings" panose="05000000000000000000" pitchFamily="2" charset="2"/>
              <a:buChar char="v"/>
            </a:pPr>
            <a:r>
              <a:rPr lang="en-ZA" sz="4800" dirty="0" smtClean="0">
                <a:latin typeface="Arial" panose="020B0604020202020204" pitchFamily="34" charset="0"/>
                <a:cs typeface="Arial" panose="020B0604020202020204" pitchFamily="34" charset="0"/>
              </a:rPr>
              <a:t>Risk Manager</a:t>
            </a:r>
            <a:endParaRPr lang="en-ZA" sz="4800" dirty="0">
              <a:latin typeface="Arial" panose="020B0604020202020204" pitchFamily="34" charset="0"/>
              <a:cs typeface="Arial" panose="020B0604020202020204" pitchFamily="34" charset="0"/>
            </a:endParaRPr>
          </a:p>
          <a:p>
            <a:pPr lvl="1" algn="just">
              <a:lnSpc>
                <a:spcPct val="170000"/>
              </a:lnSpc>
              <a:spcBef>
                <a:spcPts val="0"/>
              </a:spcBef>
              <a:buFont typeface="Wingdings" panose="05000000000000000000" pitchFamily="2" charset="2"/>
              <a:buChar char="v"/>
            </a:pPr>
            <a:r>
              <a:rPr lang="en-ZA" sz="4800" dirty="0" smtClean="0">
                <a:latin typeface="Arial" panose="020B0604020202020204" pitchFamily="34" charset="0"/>
                <a:cs typeface="Arial" panose="020B0604020202020204" pitchFamily="34" charset="0"/>
              </a:rPr>
              <a:t>Internal Audit (Standing invitees)</a:t>
            </a:r>
            <a:endParaRPr lang="en-ZA" sz="4800" dirty="0">
              <a:latin typeface="Arial" panose="020B0604020202020204" pitchFamily="34" charset="0"/>
              <a:cs typeface="Arial" panose="020B0604020202020204" pitchFamily="34" charset="0"/>
            </a:endParaRPr>
          </a:p>
          <a:p>
            <a:pPr algn="just">
              <a:lnSpc>
                <a:spcPct val="170000"/>
              </a:lnSpc>
              <a:spcBef>
                <a:spcPts val="0"/>
              </a:spcBef>
            </a:pPr>
            <a:r>
              <a:rPr lang="en-US" sz="4800" dirty="0">
                <a:latin typeface="Arial" panose="020B0604020202020204" pitchFamily="34" charset="0"/>
                <a:cs typeface="Arial" panose="020B0604020202020204" pitchFamily="34" charset="0"/>
              </a:rPr>
              <a:t>Maturity of risk management at the municipality: Maturity rating 3: Compliant risk management level </a:t>
            </a:r>
          </a:p>
          <a:p>
            <a:pPr marL="0" indent="0" algn="just">
              <a:lnSpc>
                <a:spcPct val="170000"/>
              </a:lnSpc>
              <a:spcBef>
                <a:spcPts val="0"/>
              </a:spcBef>
              <a:buNone/>
            </a:pPr>
            <a:r>
              <a:rPr lang="en-US" sz="4800" dirty="0">
                <a:latin typeface="Arial" panose="020B0604020202020204" pitchFamily="34" charset="0"/>
                <a:cs typeface="Arial" panose="020B0604020202020204" pitchFamily="34" charset="0"/>
              </a:rPr>
              <a:t>Key risk indicators:</a:t>
            </a:r>
          </a:p>
          <a:p>
            <a:pPr algn="just">
              <a:lnSpc>
                <a:spcPct val="170000"/>
              </a:lnSpc>
              <a:spcBef>
                <a:spcPts val="0"/>
              </a:spcBef>
            </a:pPr>
            <a:r>
              <a:rPr lang="en-US" sz="4800" dirty="0">
                <a:latin typeface="Arial" panose="020B0604020202020204" pitchFamily="34" charset="0"/>
                <a:cs typeface="Arial" panose="020B0604020202020204" pitchFamily="34" charset="0"/>
              </a:rPr>
              <a:t>Financial – </a:t>
            </a:r>
            <a:r>
              <a:rPr lang="en-US" sz="4800" dirty="0" smtClean="0">
                <a:latin typeface="Arial" panose="020B0604020202020204" pitchFamily="34" charset="0"/>
                <a:cs typeface="Arial" panose="020B0604020202020204" pitchFamily="34" charset="0"/>
              </a:rPr>
              <a:t>Unfunded budget </a:t>
            </a:r>
            <a:r>
              <a:rPr lang="en-US" sz="4800" dirty="0">
                <a:latin typeface="Arial" panose="020B0604020202020204" pitchFamily="34" charset="0"/>
                <a:cs typeface="Arial" panose="020B0604020202020204" pitchFamily="34" charset="0"/>
              </a:rPr>
              <a:t>due to </a:t>
            </a:r>
            <a:r>
              <a:rPr lang="en-US" sz="4800" dirty="0" smtClean="0">
                <a:latin typeface="Arial" panose="020B0604020202020204" pitchFamily="34" charset="0"/>
                <a:cs typeface="Arial" panose="020B0604020202020204" pitchFamily="34" charset="0"/>
              </a:rPr>
              <a:t>Low collection rate, High Trade payables </a:t>
            </a:r>
            <a:r>
              <a:rPr lang="en-US" sz="4800" dirty="0">
                <a:latin typeface="Arial" panose="020B0604020202020204" pitchFamily="34" charset="0"/>
                <a:cs typeface="Arial" panose="020B0604020202020204" pitchFamily="34" charset="0"/>
              </a:rPr>
              <a:t>e.g. </a:t>
            </a:r>
            <a:r>
              <a:rPr lang="en-US" sz="4800" dirty="0" smtClean="0">
                <a:latin typeface="Arial" panose="020B0604020202020204" pitchFamily="34" charset="0"/>
                <a:cs typeface="Arial" panose="020B0604020202020204" pitchFamily="34" charset="0"/>
              </a:rPr>
              <a:t>Eskom debt etc…</a:t>
            </a:r>
            <a:endParaRPr lang="en-US" sz="4800" dirty="0">
              <a:latin typeface="Arial" panose="020B0604020202020204" pitchFamily="34" charset="0"/>
              <a:cs typeface="Arial" panose="020B0604020202020204" pitchFamily="34" charset="0"/>
            </a:endParaRPr>
          </a:p>
          <a:p>
            <a:pPr algn="just">
              <a:lnSpc>
                <a:spcPct val="170000"/>
              </a:lnSpc>
              <a:spcBef>
                <a:spcPts val="0"/>
              </a:spcBef>
            </a:pPr>
            <a:r>
              <a:rPr lang="en-US" sz="4800" dirty="0">
                <a:latin typeface="Arial" panose="020B0604020202020204" pitchFamily="34" charset="0"/>
                <a:cs typeface="Arial" panose="020B0604020202020204" pitchFamily="34" charset="0"/>
              </a:rPr>
              <a:t>Human resource – </a:t>
            </a:r>
            <a:r>
              <a:rPr lang="en-US" sz="4800" dirty="0" smtClean="0">
                <a:latin typeface="Arial" panose="020B0604020202020204" pitchFamily="34" charset="0"/>
                <a:cs typeface="Arial" panose="020B0604020202020204" pitchFamily="34" charset="0"/>
              </a:rPr>
              <a:t>Non-compliance with Municipal staff regulations, Low staff moral, Low productivity, High vacancy rate etc…</a:t>
            </a:r>
            <a:endParaRPr lang="en-US" sz="4800" dirty="0">
              <a:latin typeface="Arial" panose="020B0604020202020204" pitchFamily="34" charset="0"/>
              <a:cs typeface="Arial" panose="020B0604020202020204" pitchFamily="34" charset="0"/>
            </a:endParaRPr>
          </a:p>
          <a:p>
            <a:pPr algn="just">
              <a:lnSpc>
                <a:spcPct val="170000"/>
              </a:lnSpc>
              <a:spcBef>
                <a:spcPts val="0"/>
              </a:spcBef>
            </a:pPr>
            <a:r>
              <a:rPr lang="en-US" sz="4800" dirty="0">
                <a:latin typeface="Arial" panose="020B0604020202020204" pitchFamily="34" charset="0"/>
                <a:cs typeface="Arial" panose="020B0604020202020204" pitchFamily="34" charset="0"/>
              </a:rPr>
              <a:t>Operational -   Lack of proper ICT equipment and connectivity; System failures; ICT security breaches; </a:t>
            </a:r>
            <a:r>
              <a:rPr lang="en-US" sz="4800" dirty="0" smtClean="0">
                <a:latin typeface="Arial" panose="020B0604020202020204" pitchFamily="34" charset="0"/>
                <a:cs typeface="Arial" panose="020B0604020202020204" pitchFamily="34" charset="0"/>
              </a:rPr>
              <a:t>Eskom Load-shedding etc.…</a:t>
            </a:r>
          </a:p>
          <a:p>
            <a:pPr algn="just">
              <a:lnSpc>
                <a:spcPct val="170000"/>
              </a:lnSpc>
              <a:spcBef>
                <a:spcPts val="0"/>
              </a:spcBef>
            </a:pPr>
            <a:r>
              <a:rPr lang="en-US" sz="4800" dirty="0" smtClean="0">
                <a:latin typeface="Arial" panose="020B0604020202020204" pitchFamily="34" charset="0"/>
                <a:cs typeface="Arial" panose="020B0604020202020204" pitchFamily="34" charset="0"/>
              </a:rPr>
              <a:t>Environmental- Climate change, population growth,  natural disasters etc. </a:t>
            </a:r>
            <a:endParaRPr lang="en-US" sz="48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322812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594613"/>
          </a:xfrm>
        </p:spPr>
        <p:txBody>
          <a:bodyPr/>
          <a:lstStyle/>
          <a:p>
            <a:r>
              <a:rPr lang="en-US" sz="2400" b="1" dirty="0">
                <a:latin typeface="Arial" panose="020B0604020202020204" pitchFamily="34" charset="0"/>
                <a:cs typeface="Arial" panose="020B0604020202020204" pitchFamily="34" charset="0"/>
              </a:rPr>
              <a:t>Risk Management</a:t>
            </a:r>
            <a:endParaRPr lang="en-ZA" sz="2400" b="1"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28650" y="1108364"/>
            <a:ext cx="7886700" cy="4447309"/>
          </a:xfrm>
        </p:spPr>
        <p:txBody>
          <a:bodyPr>
            <a:normAutofit fontScale="92500" lnSpcReduction="20000"/>
          </a:bodyPr>
          <a:lstStyle/>
          <a:p>
            <a:endParaRPr lang="en-ZA" sz="1400" dirty="0">
              <a:latin typeface="Arial" panose="020B0604020202020204" pitchFamily="34" charset="0"/>
              <a:cs typeface="Arial" panose="020B0604020202020204" pitchFamily="34" charset="0"/>
            </a:endParaRPr>
          </a:p>
          <a:p>
            <a:endParaRPr lang="en-ZA" sz="1300" dirty="0">
              <a:latin typeface="Arial" panose="020B0604020202020204" pitchFamily="34" charset="0"/>
              <a:cs typeface="Arial" panose="020B0604020202020204" pitchFamily="34" charset="0"/>
            </a:endParaRPr>
          </a:p>
          <a:p>
            <a:endParaRPr lang="en-ZA" sz="1300" dirty="0">
              <a:latin typeface="Arial" panose="020B0604020202020204" pitchFamily="34" charset="0"/>
              <a:cs typeface="Arial" panose="020B0604020202020204" pitchFamily="34" charset="0"/>
            </a:endParaRPr>
          </a:p>
          <a:p>
            <a:pPr lvl="1" algn="just">
              <a:spcBef>
                <a:spcPts val="600"/>
              </a:spcBef>
              <a:spcAft>
                <a:spcPts val="600"/>
              </a:spcAft>
            </a:pPr>
            <a:r>
              <a:rPr lang="en-ZA" sz="1300" dirty="0">
                <a:latin typeface="Arial" panose="020B0604020202020204" pitchFamily="34" charset="0"/>
                <a:cs typeface="Arial" panose="020B0604020202020204" pitchFamily="34" charset="0"/>
              </a:rPr>
              <a:t>The municipality conducts risk assessments annually. </a:t>
            </a:r>
          </a:p>
          <a:p>
            <a:pPr lvl="1" algn="just">
              <a:spcBef>
                <a:spcPts val="600"/>
              </a:spcBef>
              <a:spcAft>
                <a:spcPts val="600"/>
              </a:spcAft>
            </a:pPr>
            <a:r>
              <a:rPr lang="en-ZA" sz="1300" dirty="0">
                <a:latin typeface="Arial" panose="020B0604020202020204" pitchFamily="34" charset="0"/>
                <a:cs typeface="Arial" panose="020B0604020202020204" pitchFamily="34" charset="0"/>
              </a:rPr>
              <a:t>An emerging risk register template is circulated to departments on a quarterly basis  </a:t>
            </a:r>
            <a:endParaRPr lang="en-US" sz="1300" dirty="0">
              <a:latin typeface="Arial" panose="020B0604020202020204" pitchFamily="34" charset="0"/>
              <a:cs typeface="Arial" panose="020B0604020202020204" pitchFamily="34" charset="0"/>
            </a:endParaRPr>
          </a:p>
          <a:p>
            <a:pPr lvl="1" algn="just"/>
            <a:r>
              <a:rPr lang="en-US" sz="1300" dirty="0">
                <a:latin typeface="Arial" panose="020B0604020202020204" pitchFamily="34" charset="0"/>
                <a:cs typeface="Arial" panose="020B0604020202020204" pitchFamily="34" charset="0"/>
              </a:rPr>
              <a:t>The risk assessment is conducted using the Group systems approach. Group Systems is a tool used to enhance interactive group activities such as brainstorming, categorizing and voting. A Group Systems business risk assessment results in the identification and rating of business risks</a:t>
            </a:r>
            <a:r>
              <a:rPr lang="en-US" sz="1300" dirty="0" smtClean="0">
                <a:latin typeface="Arial" panose="020B0604020202020204" pitchFamily="34" charset="0"/>
                <a:cs typeface="Arial" panose="020B0604020202020204" pitchFamily="34" charset="0"/>
              </a:rPr>
              <a:t>.</a:t>
            </a:r>
            <a:endParaRPr lang="en-ZA" sz="1300" dirty="0">
              <a:latin typeface="Arial" panose="020B0604020202020204" pitchFamily="34" charset="0"/>
              <a:cs typeface="Arial" panose="020B0604020202020204" pitchFamily="34" charset="0"/>
            </a:endParaRPr>
          </a:p>
          <a:p>
            <a:pPr lvl="1" algn="just"/>
            <a:r>
              <a:rPr lang="en-US" sz="1300" dirty="0" smtClean="0">
                <a:latin typeface="Arial" panose="020B0604020202020204" pitchFamily="34" charset="0"/>
                <a:cs typeface="Arial" panose="020B0604020202020204" pitchFamily="34" charset="0"/>
              </a:rPr>
              <a:t>During </a:t>
            </a:r>
            <a:r>
              <a:rPr lang="en-US" sz="1300" dirty="0">
                <a:latin typeface="Arial" panose="020B0604020202020204" pitchFamily="34" charset="0"/>
                <a:cs typeface="Arial" panose="020B0604020202020204" pitchFamily="34" charset="0"/>
              </a:rPr>
              <a:t>Group Systems meetings, participants identify “Risks" using specific words or phrases. Risks </a:t>
            </a:r>
            <a:r>
              <a:rPr lang="en-US" sz="1300" dirty="0" smtClean="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identified were recorded in the risk schedule and rated in terms of likelihood and impact</a:t>
            </a:r>
            <a:r>
              <a:rPr lang="en-US" sz="1300" dirty="0" smtClean="0">
                <a:latin typeface="Arial" panose="020B0604020202020204" pitchFamily="34" charset="0"/>
                <a:cs typeface="Arial" panose="020B0604020202020204" pitchFamily="34" charset="0"/>
              </a:rPr>
              <a:t>.</a:t>
            </a:r>
          </a:p>
          <a:p>
            <a:pPr marL="342900" lvl="1" indent="0" algn="just">
              <a:buNone/>
            </a:pPr>
            <a:endParaRPr lang="en-US" sz="1300" dirty="0">
              <a:latin typeface="Arial" panose="020B0604020202020204" pitchFamily="34" charset="0"/>
              <a:cs typeface="Arial" panose="020B0604020202020204" pitchFamily="34" charset="0"/>
            </a:endParaRPr>
          </a:p>
          <a:p>
            <a:pPr marL="0" indent="0" algn="just">
              <a:buNone/>
            </a:pPr>
            <a:r>
              <a:rPr lang="en-US" sz="1300" b="1" dirty="0">
                <a:latin typeface="Arial" panose="020B0604020202020204" pitchFamily="34" charset="0"/>
                <a:cs typeface="Arial" panose="020B0604020202020204" pitchFamily="34" charset="0"/>
              </a:rPr>
              <a:t>PROCESS FOLLOWED</a:t>
            </a:r>
            <a:endParaRPr lang="en-ZA" sz="1300" dirty="0">
              <a:latin typeface="Arial" panose="020B0604020202020204" pitchFamily="34" charset="0"/>
              <a:cs typeface="Arial" panose="020B0604020202020204" pitchFamily="34" charset="0"/>
            </a:endParaRPr>
          </a:p>
          <a:p>
            <a:pPr lvl="1" algn="just"/>
            <a:r>
              <a:rPr lang="en-US" sz="1300" dirty="0">
                <a:latin typeface="Arial" panose="020B0604020202020204" pitchFamily="34" charset="0"/>
                <a:cs typeface="Arial" panose="020B0604020202020204" pitchFamily="34" charset="0"/>
              </a:rPr>
              <a:t>The process followed during the sessions is outlined as follows:</a:t>
            </a:r>
          </a:p>
          <a:p>
            <a:pPr lvl="1" algn="just"/>
            <a:r>
              <a:rPr lang="en-US" sz="1300" dirty="0">
                <a:latin typeface="Arial" panose="020B0604020202020204" pitchFamily="34" charset="0"/>
                <a:cs typeface="Arial" panose="020B0604020202020204" pitchFamily="34" charset="0"/>
              </a:rPr>
              <a:t>Identification of Strategic objectives </a:t>
            </a:r>
            <a:endParaRPr lang="en-ZA" sz="1300" dirty="0">
              <a:latin typeface="Arial" panose="020B0604020202020204" pitchFamily="34" charset="0"/>
              <a:cs typeface="Arial" panose="020B0604020202020204" pitchFamily="34" charset="0"/>
            </a:endParaRPr>
          </a:p>
          <a:p>
            <a:pPr lvl="1" algn="just"/>
            <a:r>
              <a:rPr lang="en-US" sz="1300" dirty="0">
                <a:latin typeface="Arial" panose="020B0604020202020204" pitchFamily="34" charset="0"/>
                <a:cs typeface="Arial" panose="020B0604020202020204" pitchFamily="34" charset="0"/>
              </a:rPr>
              <a:t>Risk Identification</a:t>
            </a:r>
            <a:endParaRPr lang="en-ZA" sz="1300" dirty="0">
              <a:latin typeface="Arial" panose="020B0604020202020204" pitchFamily="34" charset="0"/>
              <a:cs typeface="Arial" panose="020B0604020202020204" pitchFamily="34" charset="0"/>
            </a:endParaRPr>
          </a:p>
          <a:p>
            <a:pPr lvl="1" algn="just"/>
            <a:r>
              <a:rPr lang="en-US" sz="1300" dirty="0">
                <a:latin typeface="Arial" panose="020B0604020202020204" pitchFamily="34" charset="0"/>
                <a:cs typeface="Arial" panose="020B0604020202020204" pitchFamily="34" charset="0"/>
              </a:rPr>
              <a:t>Inherent Risk Ranking (impact and likelihood)</a:t>
            </a:r>
            <a:endParaRPr lang="en-ZA" sz="1300" dirty="0">
              <a:latin typeface="Arial" panose="020B0604020202020204" pitchFamily="34" charset="0"/>
              <a:cs typeface="Arial" panose="020B0604020202020204" pitchFamily="34" charset="0"/>
            </a:endParaRPr>
          </a:p>
          <a:p>
            <a:pPr lvl="1" algn="just"/>
            <a:r>
              <a:rPr lang="en-US" sz="1300" dirty="0">
                <a:latin typeface="Arial" panose="020B0604020202020204" pitchFamily="34" charset="0"/>
                <a:cs typeface="Arial" panose="020B0604020202020204" pitchFamily="34" charset="0"/>
              </a:rPr>
              <a:t>Identification of current controls</a:t>
            </a:r>
            <a:endParaRPr lang="en-ZA" sz="1300" dirty="0">
              <a:latin typeface="Arial" panose="020B0604020202020204" pitchFamily="34" charset="0"/>
              <a:cs typeface="Arial" panose="020B0604020202020204" pitchFamily="34" charset="0"/>
            </a:endParaRPr>
          </a:p>
          <a:p>
            <a:pPr lvl="1" algn="just"/>
            <a:r>
              <a:rPr lang="en-US" sz="1300" dirty="0">
                <a:latin typeface="Arial" panose="020B0604020202020204" pitchFamily="34" charset="0"/>
                <a:cs typeface="Arial" panose="020B0604020202020204" pitchFamily="34" charset="0"/>
              </a:rPr>
              <a:t>Residual risk exposure</a:t>
            </a:r>
            <a:endParaRPr lang="en-ZA" sz="1300" dirty="0">
              <a:latin typeface="Arial" panose="020B0604020202020204" pitchFamily="34" charset="0"/>
              <a:cs typeface="Arial" panose="020B0604020202020204" pitchFamily="34" charset="0"/>
            </a:endParaRPr>
          </a:p>
          <a:p>
            <a:pPr lvl="1" algn="just"/>
            <a:r>
              <a:rPr lang="en-US" sz="1300" dirty="0">
                <a:latin typeface="Arial" panose="020B0604020202020204" pitchFamily="34" charset="0"/>
                <a:cs typeface="Arial" panose="020B0604020202020204" pitchFamily="34" charset="0"/>
              </a:rPr>
              <a:t>identification of risk mitigating factors</a:t>
            </a:r>
            <a:endParaRPr lang="en-ZA" sz="1300" dirty="0">
              <a:latin typeface="Arial" panose="020B0604020202020204" pitchFamily="34" charset="0"/>
              <a:cs typeface="Arial" panose="020B0604020202020204" pitchFamily="34" charset="0"/>
            </a:endParaRPr>
          </a:p>
          <a:p>
            <a:pPr lvl="1" algn="just"/>
            <a:r>
              <a:rPr lang="en-US" sz="1300" dirty="0">
                <a:latin typeface="Arial" panose="020B0604020202020204" pitchFamily="34" charset="0"/>
                <a:cs typeface="Arial" panose="020B0604020202020204" pitchFamily="34" charset="0"/>
              </a:rPr>
              <a:t>Identification of risk owners</a:t>
            </a:r>
            <a:endParaRPr lang="en-ZA" sz="1300" dirty="0">
              <a:latin typeface="Arial" panose="020B0604020202020204" pitchFamily="34" charset="0"/>
              <a:cs typeface="Arial" panose="020B0604020202020204" pitchFamily="34" charset="0"/>
            </a:endParaRPr>
          </a:p>
          <a:p>
            <a:pPr lvl="1" algn="just"/>
            <a:r>
              <a:rPr lang="en-US" sz="1300" dirty="0">
                <a:latin typeface="Arial" panose="020B0604020202020204" pitchFamily="34" charset="0"/>
                <a:cs typeface="Arial" panose="020B0604020202020204" pitchFamily="34" charset="0"/>
              </a:rPr>
              <a:t>Time frames</a:t>
            </a:r>
            <a:endParaRPr lang="en-ZA" sz="13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6093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28650" y="1260765"/>
            <a:ext cx="7886700" cy="3616036"/>
          </a:xfrm>
        </p:spPr>
        <p:txBody>
          <a:bodyPr>
            <a:normAutofit/>
          </a:bodyPr>
          <a:lstStyle/>
          <a:p>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p>
            <a:endParaRPr lang="en-ZA" sz="1100" dirty="0">
              <a:latin typeface="Arial" panose="020B0604020202020204" pitchFamily="34" charset="0"/>
              <a:cs typeface="Arial" panose="020B0604020202020204" pitchFamily="34" charset="0"/>
            </a:endParaRPr>
          </a:p>
          <a:p>
            <a:pPr lvl="1">
              <a:spcBef>
                <a:spcPts val="600"/>
              </a:spcBef>
              <a:spcAft>
                <a:spcPts val="600"/>
              </a:spcAft>
            </a:pPr>
            <a:r>
              <a:rPr lang="en-ZA" sz="1100" b="1" dirty="0">
                <a:latin typeface="Arial" panose="020B0604020202020204" pitchFamily="34" charset="0"/>
                <a:cs typeface="Arial" panose="020B0604020202020204" pitchFamily="34" charset="0"/>
              </a:rPr>
              <a:t>MLM has a Risk Management Committee(RMC) that was established by the Accounting Officer for the </a:t>
            </a:r>
            <a:r>
              <a:rPr lang="en-ZA" sz="1100" b="1" dirty="0" smtClean="0">
                <a:latin typeface="Arial" panose="020B0604020202020204" pitchFamily="34" charset="0"/>
                <a:cs typeface="Arial" panose="020B0604020202020204" pitchFamily="34" charset="0"/>
              </a:rPr>
              <a:t>2022/23 </a:t>
            </a:r>
            <a:r>
              <a:rPr lang="en-ZA" sz="1100" b="1" dirty="0">
                <a:latin typeface="Arial" panose="020B0604020202020204" pitchFamily="34" charset="0"/>
                <a:cs typeface="Arial" panose="020B0604020202020204" pitchFamily="34" charset="0"/>
              </a:rPr>
              <a:t>Financial year. The </a:t>
            </a:r>
            <a:r>
              <a:rPr lang="en-ZA" sz="1100" b="1" dirty="0" smtClean="0">
                <a:latin typeface="Arial" panose="020B0604020202020204" pitchFamily="34" charset="0"/>
                <a:cs typeface="Arial" panose="020B0604020202020204" pitchFamily="34" charset="0"/>
              </a:rPr>
              <a:t>committee has met 2 times as at 31</a:t>
            </a:r>
            <a:r>
              <a:rPr lang="en-ZA" sz="1100" b="1" baseline="30000" dirty="0" smtClean="0">
                <a:latin typeface="Arial" panose="020B0604020202020204" pitchFamily="34" charset="0"/>
                <a:cs typeface="Arial" panose="020B0604020202020204" pitchFamily="34" charset="0"/>
              </a:rPr>
              <a:t>st</a:t>
            </a:r>
            <a:r>
              <a:rPr lang="en-ZA" sz="1100" b="1" dirty="0" smtClean="0">
                <a:latin typeface="Arial" panose="020B0604020202020204" pitchFamily="34" charset="0"/>
                <a:cs typeface="Arial" panose="020B0604020202020204" pitchFamily="34" charset="0"/>
              </a:rPr>
              <a:t> December 2022.</a:t>
            </a:r>
            <a:endParaRPr lang="en-GB" sz="1100" b="1" dirty="0">
              <a:latin typeface="Arial" panose="020B0604020202020204" pitchFamily="34" charset="0"/>
              <a:cs typeface="Arial" panose="020B0604020202020204" pitchFamily="34" charset="0"/>
            </a:endParaRPr>
          </a:p>
          <a:p>
            <a:pPr lvl="1">
              <a:spcBef>
                <a:spcPts val="600"/>
              </a:spcBef>
              <a:spcAft>
                <a:spcPts val="600"/>
              </a:spcAft>
            </a:pPr>
            <a:r>
              <a:rPr lang="en-GB" sz="1100" b="1" dirty="0">
                <a:latin typeface="Arial" panose="020B0604020202020204" pitchFamily="34" charset="0"/>
                <a:cs typeface="Arial" panose="020B0604020202020204" pitchFamily="34" charset="0"/>
              </a:rPr>
              <a:t>The chairperson provides a report to the Accounting Officer and the Audit Committee on the status of risk management in the municipality. </a:t>
            </a:r>
          </a:p>
          <a:p>
            <a:pPr marL="457200" lvl="1" indent="0">
              <a:spcBef>
                <a:spcPts val="600"/>
              </a:spcBef>
              <a:spcAft>
                <a:spcPts val="600"/>
              </a:spcAft>
              <a:buNone/>
            </a:pPr>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0917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21978"/>
          </a:xfrm>
        </p:spPr>
        <p:txBody>
          <a:bodyPr>
            <a:normAutofit fontScale="90000"/>
          </a:bodyPr>
          <a:lstStyle/>
          <a:p>
            <a:r>
              <a:rPr lang="en-ZA" b="1" dirty="0" smtClean="0"/>
              <a:t>2022/23 Risk Register </a:t>
            </a:r>
            <a:endParaRPr lang="en-ZA" b="1" dirty="0"/>
          </a:p>
        </p:txBody>
      </p:sp>
      <p:sp>
        <p:nvSpPr>
          <p:cNvPr id="3" name="Slide Number Placeholder 2"/>
          <p:cNvSpPr>
            <a:spLocks noGrp="1"/>
          </p:cNvSpPr>
          <p:nvPr>
            <p:ph type="sldNum" sz="quarter" idx="12"/>
          </p:nvPr>
        </p:nvSpPr>
        <p:spPr/>
        <p:txBody>
          <a:bodyPr/>
          <a:lstStyle/>
          <a:p>
            <a:fld id="{ACF6FBCE-0EFB-9341-AF14-772DDDB8FE9A}" type="slidenum">
              <a:rPr lang="en-US" smtClean="0"/>
              <a:t>66</a:t>
            </a:fld>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3795485507"/>
              </p:ext>
            </p:extLst>
          </p:nvPr>
        </p:nvGraphicFramePr>
        <p:xfrm>
          <a:off x="218365" y="1241945"/>
          <a:ext cx="8606549" cy="4218979"/>
        </p:xfrm>
        <a:graphic>
          <a:graphicData uri="http://schemas.openxmlformats.org/drawingml/2006/table">
            <a:tbl>
              <a:tblPr firstRow="1" bandRow="1">
                <a:tableStyleId>{5C22544A-7EE6-4342-B048-85BDC9FD1C3A}</a:tableStyleId>
              </a:tblPr>
              <a:tblGrid>
                <a:gridCol w="1569493"/>
                <a:gridCol w="1378423"/>
                <a:gridCol w="2006220"/>
                <a:gridCol w="2251882"/>
                <a:gridCol w="1400531"/>
              </a:tblGrid>
              <a:tr h="859416">
                <a:tc>
                  <a:txBody>
                    <a:bodyPr/>
                    <a:lstStyle/>
                    <a:p>
                      <a:pPr algn="l" fontAlgn="ctr"/>
                      <a:r>
                        <a:rPr lang="en-ZA" sz="1100" b="1" i="0" u="none" strike="noStrike" dirty="0" smtClean="0">
                          <a:solidFill>
                            <a:srgbClr val="FFFFFF"/>
                          </a:solidFill>
                          <a:effectLst/>
                          <a:latin typeface="Arial" panose="020B0604020202020204" pitchFamily="34" charset="0"/>
                          <a:cs typeface="Arial" panose="020B0604020202020204" pitchFamily="34" charset="0"/>
                        </a:rPr>
                        <a:t>STRATEGIC OBJECTIVE </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tc>
                <a:tc>
                  <a:txBody>
                    <a:bodyPr/>
                    <a:lstStyle/>
                    <a:p>
                      <a:pPr algn="l" fontAlgn="ctr"/>
                      <a:r>
                        <a:rPr lang="en-ZA" sz="1100" u="none" strike="noStrike" dirty="0">
                          <a:effectLst/>
                          <a:latin typeface="Arial" panose="020B0604020202020204" pitchFamily="34" charset="0"/>
                          <a:cs typeface="Arial" panose="020B0604020202020204" pitchFamily="34" charset="0"/>
                        </a:rPr>
                        <a:t>RISK DESCRIPTION AT STRATEGIC OBJECTIVE</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tc>
                <a:tc>
                  <a:txBody>
                    <a:bodyPr/>
                    <a:lstStyle/>
                    <a:p>
                      <a:pPr algn="l" fontAlgn="ctr"/>
                      <a:r>
                        <a:rPr lang="en-ZA" sz="1100" u="none" strike="noStrike" dirty="0">
                          <a:effectLst/>
                          <a:latin typeface="Arial" panose="020B0604020202020204" pitchFamily="34" charset="0"/>
                          <a:cs typeface="Arial" panose="020B0604020202020204" pitchFamily="34" charset="0"/>
                        </a:rPr>
                        <a:t>CAUSE </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100" u="none" strike="noStrike" dirty="0" smtClean="0">
                          <a:effectLst/>
                          <a:latin typeface="Arial" panose="020B0604020202020204" pitchFamily="34" charset="0"/>
                          <a:cs typeface="Arial" panose="020B0604020202020204" pitchFamily="34" charset="0"/>
                        </a:rPr>
                        <a:t>ACTIONS TO IMPROVE MANAGEMENT OF THE RISKS</a:t>
                      </a:r>
                      <a:endParaRPr lang="en-ZA" sz="1100" b="1" i="0" u="none" strike="noStrike" dirty="0" smtClean="0">
                        <a:solidFill>
                          <a:srgbClr val="FFFFFF"/>
                        </a:solidFill>
                        <a:effectLst/>
                        <a:latin typeface="Arial" panose="020B0604020202020204" pitchFamily="34" charset="0"/>
                        <a:cs typeface="Arial" panose="020B0604020202020204" pitchFamily="34" charset="0"/>
                      </a:endParaRPr>
                    </a:p>
                  </a:txBody>
                  <a:tcPr/>
                </a:tc>
                <a:tc>
                  <a:txBody>
                    <a:bodyPr/>
                    <a:lstStyle/>
                    <a:p>
                      <a:pPr algn="l"/>
                      <a:r>
                        <a:rPr lang="en-ZA" sz="1100" dirty="0" smtClean="0">
                          <a:latin typeface="Arial" panose="020B0604020202020204" pitchFamily="34" charset="0"/>
                          <a:cs typeface="Arial" panose="020B0604020202020204" pitchFamily="34" charset="0"/>
                        </a:rPr>
                        <a:t>TARGETED</a:t>
                      </a:r>
                      <a:r>
                        <a:rPr lang="en-ZA" sz="1100" baseline="0" dirty="0" smtClean="0">
                          <a:latin typeface="Arial" panose="020B0604020202020204" pitchFamily="34" charset="0"/>
                          <a:cs typeface="Arial" panose="020B0604020202020204" pitchFamily="34" charset="0"/>
                        </a:rPr>
                        <a:t> DATE </a:t>
                      </a:r>
                      <a:endParaRPr lang="en-ZA" sz="1100" dirty="0">
                        <a:latin typeface="Arial" panose="020B0604020202020204" pitchFamily="34" charset="0"/>
                        <a:cs typeface="Arial" panose="020B0604020202020204" pitchFamily="34" charset="0"/>
                      </a:endParaRPr>
                    </a:p>
                  </a:txBody>
                  <a:tcPr/>
                </a:tc>
              </a:tr>
              <a:tr h="1774603">
                <a:tc>
                  <a:txBody>
                    <a:bodyPr/>
                    <a:lstStyle/>
                    <a:p>
                      <a:pPr algn="l" fontAlgn="t"/>
                      <a:r>
                        <a:rPr lang="en-ZA" sz="1100" b="1" i="0" u="none" strike="noStrike" dirty="0">
                          <a:effectLst/>
                          <a:latin typeface="Century Gothic" panose="020B0502020202020204" pitchFamily="34" charset="0"/>
                        </a:rPr>
                        <a:t>To initiate and improve the quantity and quality of municipal infrastructure and services</a:t>
                      </a:r>
                    </a:p>
                  </a:txBody>
                  <a:tcPr marL="0" marR="0" marT="0" marB="0"/>
                </a:tc>
                <a:tc>
                  <a:txBody>
                    <a:bodyPr/>
                    <a:lstStyle/>
                    <a:p>
                      <a:pPr algn="l" fontAlgn="t"/>
                      <a:r>
                        <a:rPr lang="en-ZA" sz="1100" b="1" i="0" u="none" strike="noStrike" dirty="0">
                          <a:effectLst/>
                          <a:latin typeface="Century Gothic" panose="020B0502020202020204" pitchFamily="34" charset="0"/>
                        </a:rPr>
                        <a:t>Service interruptions (Electricity)</a:t>
                      </a:r>
                    </a:p>
                  </a:txBody>
                  <a:tcPr marL="0" marR="0" marT="0" marB="0"/>
                </a:tc>
                <a:tc>
                  <a:txBody>
                    <a:bodyPr/>
                    <a:lstStyle/>
                    <a:p>
                      <a:pPr algn="l" fontAlgn="t"/>
                      <a:r>
                        <a:rPr lang="en-ZA" sz="1100" b="1" i="0" u="none" strike="noStrike" dirty="0">
                          <a:effectLst/>
                          <a:latin typeface="Century Gothic" panose="020B0502020202020204" pitchFamily="34" charset="0"/>
                        </a:rPr>
                        <a:t>1. Ageing infrastructure.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 Limited bulk service capacity</a:t>
                      </a:r>
                      <a:r>
                        <a:rPr lang="en-ZA" sz="1100" b="1" i="0" u="none" strike="noStrike" dirty="0" smtClean="0">
                          <a:effectLst/>
                          <a:latin typeface="Century Gothic" panose="020B0502020202020204" pitchFamily="34" charset="0"/>
                        </a:rPr>
                        <a:t>.</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3. Services theft (cable theft, electricity theft)</a:t>
                      </a:r>
                      <a:br>
                        <a:rPr lang="en-ZA" sz="1100" b="1" i="0" u="none" strike="noStrike" dirty="0">
                          <a:effectLst/>
                          <a:latin typeface="Century Gothic" panose="020B0502020202020204" pitchFamily="34" charset="0"/>
                        </a:rPr>
                      </a:br>
                      <a:endParaRPr lang="en-ZA" sz="1100" b="1" i="0" u="none" strike="noStrike" dirty="0">
                        <a:effectLst/>
                        <a:latin typeface="Century Gothic" panose="020B0502020202020204" pitchFamily="34" charset="0"/>
                      </a:endParaRPr>
                    </a:p>
                  </a:txBody>
                  <a:tcPr marL="0" marR="0" marT="0" marB="0"/>
                </a:tc>
                <a:tc>
                  <a:txBody>
                    <a:bodyPr/>
                    <a:lstStyle/>
                    <a:p>
                      <a:pPr algn="l" fontAlgn="t"/>
                      <a:r>
                        <a:rPr lang="en-ZA" sz="1100" b="1" i="0" u="none" strike="noStrike" dirty="0" smtClean="0">
                          <a:effectLst/>
                          <a:latin typeface="Century Gothic" panose="020B0502020202020204" pitchFamily="34" charset="0"/>
                        </a:rPr>
                        <a:t>1. Engage with DBSA regarding progress on procurement of professional services provider</a:t>
                      </a:r>
                    </a:p>
                    <a:p>
                      <a:pPr algn="l" fontAlgn="t"/>
                      <a:r>
                        <a:rPr lang="en-ZA" sz="1100" b="1" i="0" u="none" strike="noStrike" dirty="0" smtClean="0">
                          <a:effectLst/>
                          <a:latin typeface="Century Gothic" panose="020B0502020202020204" pitchFamily="34" charset="0"/>
                        </a:rPr>
                        <a:t>2.Upgrade electrical lines on an ADHOC basis </a:t>
                      </a:r>
                    </a:p>
                    <a:p>
                      <a:pPr algn="l" fontAlgn="t"/>
                      <a:r>
                        <a:rPr lang="en-ZA" sz="1100" b="1" i="0" u="none" strike="noStrike" dirty="0" smtClean="0">
                          <a:effectLst/>
                          <a:latin typeface="Century Gothic" panose="020B0502020202020204" pitchFamily="34" charset="0"/>
                        </a:rPr>
                        <a:t>3. Engage with Eskom on the process to follow on increasing bulk supply</a:t>
                      </a:r>
                    </a:p>
                    <a:p>
                      <a:pPr algn="l" fontAlgn="t"/>
                      <a:r>
                        <a:rPr lang="en-ZA" sz="1100" b="1" i="0" u="none" strike="noStrike" dirty="0" smtClean="0">
                          <a:effectLst/>
                          <a:latin typeface="Century Gothic" panose="020B0502020202020204" pitchFamily="34" charset="0"/>
                        </a:rPr>
                        <a:t>4. Conduct meter audits and illegal connection campaigns</a:t>
                      </a:r>
                      <a:endParaRPr lang="en-ZA" sz="1100" b="1" i="0" u="none" strike="noStrike" dirty="0">
                        <a:effectLst/>
                        <a:latin typeface="Century Gothic" panose="020B0502020202020204" pitchFamily="34" charset="0"/>
                      </a:endParaRPr>
                    </a:p>
                  </a:txBody>
                  <a:tcPr marL="0" marR="0" marT="0" marB="0"/>
                </a:tc>
                <a:tc>
                  <a:txBody>
                    <a:bodyPr/>
                    <a:lstStyle/>
                    <a:p>
                      <a:pPr algn="l" fontAlgn="t"/>
                      <a:r>
                        <a:rPr lang="en-ZA" sz="1100" b="1" i="0" u="none" strike="noStrike" dirty="0" smtClean="0">
                          <a:effectLst/>
                          <a:latin typeface="Century Gothic" panose="020B0502020202020204" pitchFamily="34" charset="0"/>
                        </a:rPr>
                        <a:t>1. 30 June 2023</a:t>
                      </a:r>
                    </a:p>
                    <a:p>
                      <a:pPr algn="l" fontAlgn="t"/>
                      <a:endParaRPr lang="en-ZA" sz="1100" b="1" i="0" u="none" strike="noStrike" dirty="0" smtClean="0">
                        <a:effectLst/>
                        <a:latin typeface="Century Gothic" panose="020B0502020202020204" pitchFamily="34" charset="0"/>
                      </a:endParaRPr>
                    </a:p>
                    <a:p>
                      <a:pPr algn="l" fontAlgn="t"/>
                      <a:endParaRPr lang="en-ZA" sz="1100" b="1" i="0" u="none" strike="noStrike" dirty="0" smtClean="0">
                        <a:effectLst/>
                        <a:latin typeface="Century Gothic" panose="020B0502020202020204" pitchFamily="34" charset="0"/>
                      </a:endParaRPr>
                    </a:p>
                    <a:p>
                      <a:pPr algn="l" fontAlgn="t"/>
                      <a:r>
                        <a:rPr lang="en-ZA" sz="1100" b="1" i="0" u="none" strike="noStrike" dirty="0" smtClean="0">
                          <a:effectLst/>
                          <a:latin typeface="Century Gothic" panose="020B0502020202020204" pitchFamily="34" charset="0"/>
                        </a:rPr>
                        <a:t>2. Quarterly</a:t>
                      </a:r>
                    </a:p>
                    <a:p>
                      <a:pPr algn="l" fontAlgn="t"/>
                      <a:endParaRPr lang="en-ZA" sz="1100" b="1" i="0" u="none" strike="noStrike" dirty="0" smtClean="0">
                        <a:effectLst/>
                        <a:latin typeface="Century Gothic" panose="020B0502020202020204" pitchFamily="34" charset="0"/>
                      </a:endParaRPr>
                    </a:p>
                    <a:p>
                      <a:pPr algn="l" fontAlgn="t"/>
                      <a:r>
                        <a:rPr lang="en-ZA" sz="1100" b="1" i="0" u="none" strike="noStrike" dirty="0" smtClean="0">
                          <a:effectLst/>
                          <a:latin typeface="Century Gothic" panose="020B0502020202020204" pitchFamily="34" charset="0"/>
                        </a:rPr>
                        <a:t>3. 30 June 2023</a:t>
                      </a:r>
                    </a:p>
                    <a:p>
                      <a:pPr algn="l" fontAlgn="t"/>
                      <a:endParaRPr lang="en-ZA" sz="1100" b="1" i="0" u="none" strike="noStrike" dirty="0" smtClean="0">
                        <a:effectLst/>
                        <a:latin typeface="Century Gothic" panose="020B0502020202020204" pitchFamily="34" charset="0"/>
                      </a:endParaRPr>
                    </a:p>
                    <a:p>
                      <a:pPr algn="l" fontAlgn="t"/>
                      <a:endParaRPr lang="en-ZA" sz="1100" b="1" i="0" u="none" strike="noStrike" dirty="0" smtClean="0">
                        <a:effectLst/>
                        <a:latin typeface="Century Gothic" panose="020B0502020202020204" pitchFamily="34" charset="0"/>
                      </a:endParaRPr>
                    </a:p>
                    <a:p>
                      <a:pPr algn="l" fontAlgn="t"/>
                      <a:r>
                        <a:rPr lang="en-ZA" sz="1100" b="1" i="0" u="none" strike="noStrike" dirty="0" smtClean="0">
                          <a:effectLst/>
                          <a:latin typeface="Century Gothic" panose="020B0502020202020204" pitchFamily="34" charset="0"/>
                        </a:rPr>
                        <a:t>4. Quarterly </a:t>
                      </a:r>
                      <a:endParaRPr lang="en-ZA" sz="1100" b="1" i="0" u="none" strike="noStrike" dirty="0">
                        <a:effectLst/>
                        <a:latin typeface="Century Gothic" panose="020B0502020202020204" pitchFamily="34" charset="0"/>
                      </a:endParaRPr>
                    </a:p>
                  </a:txBody>
                  <a:tcPr marL="0" marR="0" marT="0" marB="0"/>
                </a:tc>
              </a:tr>
              <a:tr h="914400">
                <a:tc rowSpan="2">
                  <a:txBody>
                    <a:bodyPr/>
                    <a:lstStyle/>
                    <a:p>
                      <a:pPr algn="l" fontAlgn="t"/>
                      <a:r>
                        <a:rPr lang="en-ZA" sz="1100" b="1" i="0" u="none" strike="noStrike" dirty="0">
                          <a:effectLst/>
                          <a:latin typeface="Century Gothic" panose="020B0502020202020204" pitchFamily="34" charset="0"/>
                        </a:rPr>
                        <a:t>To deepen  democracy and promote accountability</a:t>
                      </a:r>
                    </a:p>
                  </a:txBody>
                  <a:tcPr marL="0" marR="0" marT="0" marB="0"/>
                </a:tc>
                <a:tc>
                  <a:txBody>
                    <a:bodyPr/>
                    <a:lstStyle/>
                    <a:p>
                      <a:pPr algn="l" fontAlgn="t"/>
                      <a:r>
                        <a:rPr lang="en-ZA" sz="1100" b="1" i="0" u="none" strike="noStrike" dirty="0">
                          <a:effectLst/>
                          <a:latin typeface="Century Gothic" panose="020B0502020202020204" pitchFamily="34" charset="0"/>
                        </a:rPr>
                        <a:t>Unfulfilled municipal service level expectation</a:t>
                      </a:r>
                    </a:p>
                  </a:txBody>
                  <a:tcPr marL="0" marR="0" marT="0" marB="0"/>
                </a:tc>
                <a:tc>
                  <a:txBody>
                    <a:bodyPr/>
                    <a:lstStyle/>
                    <a:p>
                      <a:pPr algn="l" fontAlgn="t"/>
                      <a:r>
                        <a:rPr lang="en-ZA" sz="1100" b="1" i="0" u="none" strike="noStrike">
                          <a:effectLst/>
                          <a:latin typeface="Century Gothic" panose="020B0502020202020204" pitchFamily="34" charset="0"/>
                        </a:rPr>
                        <a:t>Lack of service standards</a:t>
                      </a:r>
                      <a:br>
                        <a:rPr lang="en-ZA" sz="1100" b="1" i="0" u="none" strike="noStrike">
                          <a:effectLst/>
                          <a:latin typeface="Century Gothic" panose="020B0502020202020204" pitchFamily="34" charset="0"/>
                        </a:rPr>
                      </a:br>
                      <a:endParaRPr lang="en-ZA" sz="1100" b="1" i="0" u="none" strike="noStrike">
                        <a:effectLst/>
                        <a:latin typeface="Century Gothic" panose="020B0502020202020204" pitchFamily="34" charset="0"/>
                      </a:endParaRPr>
                    </a:p>
                  </a:txBody>
                  <a:tcPr marL="0" marR="0" marT="0" marB="0"/>
                </a:tc>
                <a:tc>
                  <a:txBody>
                    <a:bodyPr/>
                    <a:lstStyle/>
                    <a:p>
                      <a:pPr algn="l" fontAlgn="t"/>
                      <a:r>
                        <a:rPr lang="en-ZA" sz="1100" b="1" i="0" u="none" strike="noStrike" dirty="0" smtClean="0">
                          <a:effectLst/>
                          <a:latin typeface="Century Gothic" panose="020B0502020202020204" pitchFamily="34" charset="0"/>
                        </a:rPr>
                        <a:t>1. Institute standards of service delivery</a:t>
                      </a:r>
                    </a:p>
                    <a:p>
                      <a:pPr algn="l" fontAlgn="t"/>
                      <a:r>
                        <a:rPr lang="en-ZA" sz="1100" b="1" i="0" u="none" strike="noStrike" dirty="0" smtClean="0">
                          <a:effectLst/>
                          <a:latin typeface="Century Gothic" panose="020B0502020202020204" pitchFamily="34" charset="0"/>
                        </a:rPr>
                        <a:t>2. Monitor the delivery of services to ensure the meeting and exceeding of standards </a:t>
                      </a:r>
                      <a:endParaRPr lang="en-ZA" sz="1100" b="1" i="0" u="none" strike="noStrike" dirty="0">
                        <a:effectLst/>
                        <a:latin typeface="Century Gothic" panose="020B0502020202020204" pitchFamily="34" charset="0"/>
                      </a:endParaRPr>
                    </a:p>
                  </a:txBody>
                  <a:tcPr marL="0" marR="0" marT="0" marB="0"/>
                </a:tc>
                <a:tc>
                  <a:txBody>
                    <a:bodyPr/>
                    <a:lstStyle/>
                    <a:p>
                      <a:pPr algn="l" fontAlgn="t"/>
                      <a:r>
                        <a:rPr lang="en-ZA" sz="1100" b="1" i="0" u="none" strike="noStrike" dirty="0" smtClean="0">
                          <a:effectLst/>
                          <a:latin typeface="Century Gothic" panose="020B0502020202020204" pitchFamily="34" charset="0"/>
                        </a:rPr>
                        <a:t>Quarterly</a:t>
                      </a:r>
                      <a:endParaRPr lang="en-ZA" sz="1100" b="1" i="0" u="none" strike="noStrike" dirty="0">
                        <a:effectLst/>
                        <a:latin typeface="Century Gothic" panose="020B0502020202020204" pitchFamily="34" charset="0"/>
                      </a:endParaRPr>
                    </a:p>
                  </a:txBody>
                  <a:tcPr marL="0" marR="0" marT="0" marB="0"/>
                </a:tc>
              </a:tr>
              <a:tr h="567215">
                <a:tc vMerge="1">
                  <a:txBody>
                    <a:bodyPr/>
                    <a:lstStyle/>
                    <a:p>
                      <a:endParaRPr lang="en-ZA"/>
                    </a:p>
                  </a:txBody>
                  <a:tcPr/>
                </a:tc>
                <a:tc>
                  <a:txBody>
                    <a:bodyPr/>
                    <a:lstStyle/>
                    <a:p>
                      <a:pPr algn="l" fontAlgn="t"/>
                      <a:r>
                        <a:rPr lang="en-ZA" sz="1100" b="1" i="0" u="none" strike="noStrike" dirty="0">
                          <a:solidFill>
                            <a:schemeClr val="tx1"/>
                          </a:solidFill>
                          <a:effectLst/>
                          <a:latin typeface="Century Gothic" panose="020B0502020202020204" pitchFamily="34" charset="0"/>
                        </a:rPr>
                        <a:t>Non compliance to Mscoa </a:t>
                      </a:r>
                    </a:p>
                  </a:txBody>
                  <a:tcPr marL="0" marR="0" marT="0" marB="0"/>
                </a:tc>
                <a:tc>
                  <a:txBody>
                    <a:bodyPr/>
                    <a:lstStyle/>
                    <a:p>
                      <a:pPr algn="l" fontAlgn="t"/>
                      <a:r>
                        <a:rPr lang="en-ZA" sz="1100" b="1" i="0" u="none" strike="noStrike" dirty="0">
                          <a:solidFill>
                            <a:schemeClr val="tx1"/>
                          </a:solidFill>
                          <a:effectLst/>
                          <a:latin typeface="Century Gothic" panose="020B0502020202020204" pitchFamily="34" charset="0"/>
                        </a:rPr>
                        <a:t>1. Lack of </a:t>
                      </a:r>
                      <a:r>
                        <a:rPr lang="en-ZA" sz="1100" b="1" i="0" u="none" strike="noStrike" dirty="0" smtClean="0">
                          <a:solidFill>
                            <a:schemeClr val="tx1"/>
                          </a:solidFill>
                          <a:effectLst/>
                          <a:latin typeface="Century Gothic" panose="020B0502020202020204" pitchFamily="34" charset="0"/>
                        </a:rPr>
                        <a:t>capacity</a:t>
                      </a:r>
                      <a:r>
                        <a:rPr lang="en-ZA" sz="1100" b="1" i="0" u="none" strike="noStrike" dirty="0">
                          <a:solidFill>
                            <a:schemeClr val="tx1"/>
                          </a:solidFill>
                          <a:effectLst/>
                          <a:latin typeface="Century Gothic" panose="020B0502020202020204" pitchFamily="34" charset="0"/>
                        </a:rPr>
                        <a:t/>
                      </a:r>
                      <a:br>
                        <a:rPr lang="en-ZA" sz="1100" b="1" i="0" u="none" strike="noStrike" dirty="0">
                          <a:solidFill>
                            <a:schemeClr val="tx1"/>
                          </a:solidFill>
                          <a:effectLst/>
                          <a:latin typeface="Century Gothic" panose="020B0502020202020204" pitchFamily="34" charset="0"/>
                        </a:rPr>
                      </a:br>
                      <a:r>
                        <a:rPr lang="en-ZA" sz="1100" b="1" i="0" u="none" strike="noStrike" dirty="0">
                          <a:solidFill>
                            <a:schemeClr val="tx1"/>
                          </a:solidFill>
                          <a:effectLst/>
                          <a:latin typeface="Century Gothic" panose="020B0502020202020204" pitchFamily="34" charset="0"/>
                        </a:rPr>
                        <a:t>2. Delay in </a:t>
                      </a:r>
                      <a:r>
                        <a:rPr lang="en-ZA" sz="1100" b="1" i="0" u="none" strike="noStrike" dirty="0" smtClean="0">
                          <a:solidFill>
                            <a:schemeClr val="tx1"/>
                          </a:solidFill>
                          <a:effectLst/>
                          <a:latin typeface="Century Gothic" panose="020B0502020202020204" pitchFamily="34" charset="0"/>
                        </a:rPr>
                        <a:t>integration </a:t>
                      </a:r>
                      <a:r>
                        <a:rPr lang="en-ZA" sz="1100" b="1" i="0" u="none" strike="noStrike" dirty="0">
                          <a:solidFill>
                            <a:schemeClr val="tx1"/>
                          </a:solidFill>
                          <a:effectLst/>
                          <a:latin typeface="Century Gothic" panose="020B0502020202020204" pitchFamily="34" charset="0"/>
                        </a:rPr>
                        <a:t>of sub- systems </a:t>
                      </a:r>
                    </a:p>
                  </a:txBody>
                  <a:tcPr marL="0" marR="0" marT="0" marB="0"/>
                </a:tc>
                <a:tc>
                  <a:txBody>
                    <a:bodyPr/>
                    <a:lstStyle/>
                    <a:p>
                      <a:pPr algn="l" fontAlgn="t"/>
                      <a:r>
                        <a:rPr lang="en-ZA" sz="1100" b="1" i="0" u="none" strike="noStrike" dirty="0">
                          <a:solidFill>
                            <a:schemeClr val="tx1"/>
                          </a:solidFill>
                          <a:effectLst/>
                          <a:latin typeface="Century Gothic" panose="020B0502020202020204" pitchFamily="34" charset="0"/>
                        </a:rPr>
                        <a:t>1. Training of end </a:t>
                      </a:r>
                      <a:r>
                        <a:rPr lang="en-ZA" sz="1100" b="1" i="0" u="none" strike="noStrike" dirty="0" smtClean="0">
                          <a:solidFill>
                            <a:schemeClr val="tx1"/>
                          </a:solidFill>
                          <a:effectLst/>
                          <a:latin typeface="Century Gothic" panose="020B0502020202020204" pitchFamily="34" charset="0"/>
                        </a:rPr>
                        <a:t>users to perform duties electronically</a:t>
                      </a:r>
                      <a:r>
                        <a:rPr lang="en-ZA" sz="1100" b="1" i="0" u="none" strike="noStrike" dirty="0">
                          <a:solidFill>
                            <a:schemeClr val="tx1"/>
                          </a:solidFill>
                          <a:effectLst/>
                          <a:latin typeface="Century Gothic" panose="020B0502020202020204" pitchFamily="34" charset="0"/>
                        </a:rPr>
                        <a:t/>
                      </a:r>
                      <a:br>
                        <a:rPr lang="en-ZA" sz="1100" b="1" i="0" u="none" strike="noStrike" dirty="0">
                          <a:solidFill>
                            <a:schemeClr val="tx1"/>
                          </a:solidFill>
                          <a:effectLst/>
                          <a:latin typeface="Century Gothic" panose="020B0502020202020204" pitchFamily="34" charset="0"/>
                        </a:rPr>
                      </a:br>
                      <a:r>
                        <a:rPr lang="en-ZA" sz="1100" b="1" i="0" u="none" strike="noStrike" dirty="0">
                          <a:solidFill>
                            <a:schemeClr val="tx1"/>
                          </a:solidFill>
                          <a:effectLst/>
                          <a:latin typeface="Century Gothic" panose="020B0502020202020204" pitchFamily="34" charset="0"/>
                        </a:rPr>
                        <a:t/>
                      </a:r>
                      <a:br>
                        <a:rPr lang="en-ZA" sz="1100" b="1" i="0" u="none" strike="noStrike" dirty="0">
                          <a:solidFill>
                            <a:schemeClr val="tx1"/>
                          </a:solidFill>
                          <a:effectLst/>
                          <a:latin typeface="Century Gothic" panose="020B0502020202020204" pitchFamily="34" charset="0"/>
                        </a:rPr>
                      </a:br>
                      <a:endParaRPr lang="en-ZA" sz="1100" b="1" i="0" u="none" strike="noStrike" dirty="0">
                        <a:solidFill>
                          <a:schemeClr val="tx1"/>
                        </a:solidFill>
                        <a:effectLst/>
                        <a:latin typeface="Century Gothic" panose="020B0502020202020204" pitchFamily="34" charset="0"/>
                      </a:endParaRPr>
                    </a:p>
                  </a:txBody>
                  <a:tcPr marL="0" marR="0" marT="0" marB="0"/>
                </a:tc>
                <a:tc>
                  <a:txBody>
                    <a:bodyPr/>
                    <a:lstStyle/>
                    <a:p>
                      <a:pPr algn="l" fontAlgn="t"/>
                      <a:r>
                        <a:rPr lang="en-ZA" sz="1100" b="1" i="0" u="none" strike="noStrike" dirty="0">
                          <a:solidFill>
                            <a:schemeClr val="tx1"/>
                          </a:solidFill>
                          <a:effectLst/>
                          <a:latin typeface="Century Gothic" panose="020B0502020202020204" pitchFamily="34" charset="0"/>
                        </a:rPr>
                        <a:t> </a:t>
                      </a:r>
                      <a:r>
                        <a:rPr lang="en-ZA" sz="1100" b="1" i="0" u="none" strike="noStrike" dirty="0" smtClean="0">
                          <a:solidFill>
                            <a:schemeClr val="tx1"/>
                          </a:solidFill>
                          <a:effectLst/>
                          <a:latin typeface="Century Gothic" panose="020B0502020202020204" pitchFamily="34" charset="0"/>
                        </a:rPr>
                        <a:t>Quarterly </a:t>
                      </a:r>
                      <a:endParaRPr lang="en-ZA" sz="1100" b="1" i="0" u="none" strike="noStrike" dirty="0">
                        <a:solidFill>
                          <a:schemeClr val="tx1"/>
                        </a:solidFill>
                        <a:effectLst/>
                        <a:latin typeface="Century Gothic" panose="020B0502020202020204" pitchFamily="34" charset="0"/>
                      </a:endParaRPr>
                    </a:p>
                  </a:txBody>
                  <a:tcPr marL="0" marR="0" marT="0" marB="0"/>
                </a:tc>
              </a:tr>
            </a:tbl>
          </a:graphicData>
        </a:graphic>
      </p:graphicFrame>
    </p:spTree>
    <p:extLst>
      <p:ext uri="{BB962C8B-B14F-4D97-AF65-F5344CB8AC3E}">
        <p14:creationId xmlns:p14="http://schemas.microsoft.com/office/powerpoint/2010/main" val="12384057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F6FBCE-0EFB-9341-AF14-772DDDB8FE9A}" type="slidenum">
              <a:rPr lang="en-US" smtClean="0"/>
              <a:t>67</a:t>
            </a:fld>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2956634724"/>
              </p:ext>
            </p:extLst>
          </p:nvPr>
        </p:nvGraphicFramePr>
        <p:xfrm>
          <a:off x="218365" y="166255"/>
          <a:ext cx="8759379" cy="5853778"/>
        </p:xfrm>
        <a:graphic>
          <a:graphicData uri="http://schemas.openxmlformats.org/drawingml/2006/table">
            <a:tbl>
              <a:tblPr firstRow="1" bandRow="1">
                <a:tableStyleId>{5C22544A-7EE6-4342-B048-85BDC9FD1C3A}</a:tableStyleId>
              </a:tblPr>
              <a:tblGrid>
                <a:gridCol w="1111209"/>
                <a:gridCol w="1486242"/>
                <a:gridCol w="2444658"/>
                <a:gridCol w="2291869"/>
                <a:gridCol w="1425401"/>
              </a:tblGrid>
              <a:tr h="483621">
                <a:tc>
                  <a:txBody>
                    <a:bodyPr/>
                    <a:lstStyle/>
                    <a:p>
                      <a:pPr algn="l" fontAlgn="ctr"/>
                      <a:r>
                        <a:rPr lang="en-ZA" sz="1100" b="1" i="0" u="none" strike="noStrike" dirty="0" smtClean="0">
                          <a:solidFill>
                            <a:srgbClr val="FFFFFF"/>
                          </a:solidFill>
                          <a:effectLst/>
                          <a:latin typeface="Arial" panose="020B0604020202020204" pitchFamily="34" charset="0"/>
                          <a:cs typeface="Arial" panose="020B0604020202020204" pitchFamily="34" charset="0"/>
                        </a:rPr>
                        <a:t>STRATEGIC OBJECTIVE </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tc>
                <a:tc>
                  <a:txBody>
                    <a:bodyPr/>
                    <a:lstStyle/>
                    <a:p>
                      <a:pPr algn="l" fontAlgn="ctr"/>
                      <a:r>
                        <a:rPr lang="en-ZA" sz="1100" u="none" strike="noStrike" dirty="0">
                          <a:effectLst/>
                          <a:latin typeface="Arial" panose="020B0604020202020204" pitchFamily="34" charset="0"/>
                          <a:cs typeface="Arial" panose="020B0604020202020204" pitchFamily="34" charset="0"/>
                        </a:rPr>
                        <a:t>RISK DESCRIPTION AT STRATEGIC OBJECTIVE</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tc>
                <a:tc>
                  <a:txBody>
                    <a:bodyPr/>
                    <a:lstStyle/>
                    <a:p>
                      <a:pPr algn="l" fontAlgn="ctr"/>
                      <a:r>
                        <a:rPr lang="en-ZA" sz="1100" u="none" strike="noStrike" dirty="0">
                          <a:effectLst/>
                          <a:latin typeface="Arial" panose="020B0604020202020204" pitchFamily="34" charset="0"/>
                          <a:cs typeface="Arial" panose="020B0604020202020204" pitchFamily="34" charset="0"/>
                        </a:rPr>
                        <a:t>CAUSE </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100" u="none" strike="noStrike" dirty="0" smtClean="0">
                          <a:effectLst/>
                          <a:latin typeface="Arial" panose="020B0604020202020204" pitchFamily="34" charset="0"/>
                          <a:cs typeface="Arial" panose="020B0604020202020204" pitchFamily="34" charset="0"/>
                        </a:rPr>
                        <a:t>ACTIONS TO IMPROVE MANAGEMENT OF THE RISKS</a:t>
                      </a:r>
                      <a:endParaRPr lang="en-ZA" sz="1100" b="1" i="0" u="none" strike="noStrike" dirty="0" smtClean="0">
                        <a:solidFill>
                          <a:srgbClr val="FFFFFF"/>
                        </a:solidFill>
                        <a:effectLst/>
                        <a:latin typeface="Arial" panose="020B0604020202020204" pitchFamily="34" charset="0"/>
                        <a:cs typeface="Arial" panose="020B0604020202020204" pitchFamily="34" charset="0"/>
                      </a:endParaRPr>
                    </a:p>
                  </a:txBody>
                  <a:tcPr/>
                </a:tc>
                <a:tc>
                  <a:txBody>
                    <a:bodyPr/>
                    <a:lstStyle/>
                    <a:p>
                      <a:pPr algn="l"/>
                      <a:r>
                        <a:rPr lang="en-ZA" sz="1100" dirty="0" smtClean="0">
                          <a:latin typeface="Arial" panose="020B0604020202020204" pitchFamily="34" charset="0"/>
                          <a:cs typeface="Arial" panose="020B0604020202020204" pitchFamily="34" charset="0"/>
                        </a:rPr>
                        <a:t>TARGETED</a:t>
                      </a:r>
                      <a:r>
                        <a:rPr lang="en-ZA" sz="1100" baseline="0" dirty="0" smtClean="0">
                          <a:latin typeface="Arial" panose="020B0604020202020204" pitchFamily="34" charset="0"/>
                          <a:cs typeface="Arial" panose="020B0604020202020204" pitchFamily="34" charset="0"/>
                        </a:rPr>
                        <a:t> DATE </a:t>
                      </a:r>
                      <a:endParaRPr lang="en-ZA" sz="1100" dirty="0">
                        <a:latin typeface="Arial" panose="020B0604020202020204" pitchFamily="34" charset="0"/>
                        <a:cs typeface="Arial" panose="020B0604020202020204" pitchFamily="34" charset="0"/>
                      </a:endParaRPr>
                    </a:p>
                  </a:txBody>
                  <a:tcPr/>
                </a:tc>
              </a:tr>
              <a:tr h="1446209">
                <a:tc>
                  <a:txBody>
                    <a:bodyPr/>
                    <a:lstStyle/>
                    <a:p>
                      <a:pPr algn="l" fontAlgn="t"/>
                      <a:r>
                        <a:rPr lang="en-ZA" sz="1100" b="1" i="0" u="none" strike="noStrike" dirty="0">
                          <a:effectLst/>
                          <a:latin typeface="Century Gothic" panose="020B0502020202020204" pitchFamily="34" charset="0"/>
                        </a:rPr>
                        <a:t>Enhance compliance with legislation and improve financial viability</a:t>
                      </a:r>
                    </a:p>
                  </a:txBody>
                  <a:tcPr marL="0" marR="0" marT="0" marB="0"/>
                </a:tc>
                <a:tc>
                  <a:txBody>
                    <a:bodyPr/>
                    <a:lstStyle/>
                    <a:p>
                      <a:pPr algn="l" fontAlgn="t"/>
                      <a:r>
                        <a:rPr lang="en-ZA" sz="1100" b="1" i="0" u="none" strike="noStrike" dirty="0">
                          <a:effectLst/>
                          <a:latin typeface="Century Gothic" panose="020B0502020202020204" pitchFamily="34" charset="0"/>
                        </a:rPr>
                        <a:t>Inability to sustain the institution financially. </a:t>
                      </a:r>
                    </a:p>
                  </a:txBody>
                  <a:tcPr marL="0" marR="0" marT="0" marB="0"/>
                </a:tc>
                <a:tc>
                  <a:txBody>
                    <a:bodyPr/>
                    <a:lstStyle/>
                    <a:p>
                      <a:pPr algn="l" fontAlgn="t"/>
                      <a:r>
                        <a:rPr lang="en-ZA" sz="1100" b="1" i="0" u="none" strike="noStrike" dirty="0">
                          <a:effectLst/>
                          <a:latin typeface="Century Gothic" panose="020B0502020202020204" pitchFamily="34" charset="0"/>
                        </a:rPr>
                        <a:t>1. Inability to explore other revenue streams.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 Increase in debtors</a:t>
                      </a:r>
                      <a:r>
                        <a:rPr lang="en-ZA" sz="1100" b="1" i="0" u="none" strike="noStrike" dirty="0" smtClean="0">
                          <a:effectLst/>
                          <a:latin typeface="Century Gothic" panose="020B0502020202020204" pitchFamily="34" charset="0"/>
                        </a:rPr>
                        <a:t>.</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3.Services theft</a:t>
                      </a:r>
                      <a:r>
                        <a:rPr lang="en-ZA" sz="1100" b="1" i="0" u="none" strike="noStrike" dirty="0" smtClean="0">
                          <a:effectLst/>
                          <a:latin typeface="Century Gothic" panose="020B0502020202020204" pitchFamily="34" charset="0"/>
                        </a:rPr>
                        <a:t>.</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4.Ineffective cost structure</a:t>
                      </a:r>
                      <a:r>
                        <a:rPr lang="en-ZA" sz="1100" b="1" i="0" u="none" strike="noStrike" dirty="0" smtClean="0">
                          <a:effectLst/>
                          <a:latin typeface="Century Gothic" panose="020B0502020202020204" pitchFamily="34" charset="0"/>
                        </a:rPr>
                        <a:t>.</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5. Excessive </a:t>
                      </a:r>
                      <a:r>
                        <a:rPr lang="en-ZA" sz="1100" b="1" i="0" u="none" strike="noStrike" dirty="0" smtClean="0">
                          <a:effectLst/>
                          <a:latin typeface="Century Gothic" panose="020B0502020202020204" pitchFamily="34" charset="0"/>
                        </a:rPr>
                        <a:t>over-time</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6. Non-recovery of outstanding </a:t>
                      </a:r>
                      <a:r>
                        <a:rPr lang="en-ZA" sz="1100" b="1" i="0" u="none" strike="noStrike" dirty="0" smtClean="0">
                          <a:effectLst/>
                          <a:latin typeface="Century Gothic" panose="020B0502020202020204" pitchFamily="34" charset="0"/>
                        </a:rPr>
                        <a:t>debts</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7. Spending on non-priorities </a:t>
                      </a:r>
                    </a:p>
                  </a:txBody>
                  <a:tcPr marL="0" marR="0" marT="0" marB="0"/>
                </a:tc>
                <a:tc>
                  <a:txBody>
                    <a:bodyPr/>
                    <a:lstStyle/>
                    <a:p>
                      <a:pPr algn="l" fontAlgn="t"/>
                      <a:r>
                        <a:rPr lang="en-ZA" sz="1100" b="1" i="0" u="none" strike="noStrike" dirty="0" smtClean="0">
                          <a:effectLst/>
                          <a:latin typeface="Century Gothic" panose="020B0502020202020204" pitchFamily="34" charset="0"/>
                        </a:rPr>
                        <a:t>Billing of businesses and departments in villages.</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endParaRPr lang="en-ZA" sz="1100" b="1" i="0" u="none" strike="noStrike" dirty="0">
                        <a:effectLst/>
                        <a:latin typeface="Century Gothic" panose="020B0502020202020204" pitchFamily="34" charset="0"/>
                      </a:endParaRPr>
                    </a:p>
                  </a:txBody>
                  <a:tcPr marL="0" marR="0" marT="0" marB="0"/>
                </a:tc>
                <a:tc>
                  <a:txBody>
                    <a:bodyPr/>
                    <a:lstStyle/>
                    <a:p>
                      <a:pPr algn="l" fontAlgn="t"/>
                      <a:r>
                        <a:rPr lang="en-ZA" sz="1100" b="1" i="0" u="none" strike="noStrike" dirty="0" smtClean="0">
                          <a:effectLst/>
                          <a:latin typeface="Century Gothic" panose="020B0502020202020204" pitchFamily="34" charset="0"/>
                        </a:rPr>
                        <a:t>On-going</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endParaRPr lang="en-ZA" sz="1100" b="1" i="0" u="none" strike="noStrike" dirty="0">
                        <a:effectLst/>
                        <a:latin typeface="Century Gothic" panose="020B0502020202020204" pitchFamily="34" charset="0"/>
                      </a:endParaRPr>
                    </a:p>
                  </a:txBody>
                  <a:tcPr marL="0" marR="0" marT="0" marB="0"/>
                </a:tc>
              </a:tr>
              <a:tr h="2278875">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200" b="1" i="0" u="none" strike="noStrike" dirty="0" smtClean="0">
                          <a:effectLst/>
                          <a:latin typeface="Century Gothic" panose="020B0502020202020204" pitchFamily="34" charset="0"/>
                        </a:rPr>
                        <a:t>Enhance compliance with legislation and improve financial viability</a:t>
                      </a:r>
                    </a:p>
                  </a:txBody>
                  <a:tcPr/>
                </a:tc>
                <a:tc>
                  <a:txBody>
                    <a:bodyPr/>
                    <a:lstStyle/>
                    <a:p>
                      <a:pPr algn="l" fontAlgn="t"/>
                      <a:r>
                        <a:rPr lang="en-ZA" sz="1200" b="1" i="0" u="none" strike="noStrike" dirty="0">
                          <a:effectLst/>
                          <a:latin typeface="Century Gothic" panose="020B0502020202020204" pitchFamily="34" charset="0"/>
                        </a:rPr>
                        <a:t>MFMA sec 32 (Unauthorized, Irregular and Fruitless &amp; wasteful expenditure).</a:t>
                      </a:r>
                    </a:p>
                  </a:txBody>
                  <a:tcPr marL="0" marR="0" marT="0" marB="0"/>
                </a:tc>
                <a:tc>
                  <a:txBody>
                    <a:bodyPr/>
                    <a:lstStyle/>
                    <a:p>
                      <a:pPr algn="l" fontAlgn="t"/>
                      <a:r>
                        <a:rPr lang="en-ZA" sz="1200" b="1" i="0" u="none" strike="noStrike" dirty="0">
                          <a:effectLst/>
                          <a:latin typeface="Century Gothic" panose="020B0502020202020204" pitchFamily="34" charset="0"/>
                        </a:rPr>
                        <a:t>1. Non compliance to SCM regulations</a:t>
                      </a:r>
                      <a:r>
                        <a:rPr lang="en-ZA" sz="1200" b="1" i="0" u="none" strike="noStrike" dirty="0" smtClean="0">
                          <a:effectLst/>
                          <a:latin typeface="Century Gothic" panose="020B0502020202020204" pitchFamily="34" charset="0"/>
                        </a:rPr>
                        <a:t>.</a:t>
                      </a:r>
                      <a:r>
                        <a:rPr lang="en-ZA" sz="1200" b="1" i="0" u="none" strike="noStrike" dirty="0">
                          <a:effectLst/>
                          <a:latin typeface="Century Gothic" panose="020B0502020202020204" pitchFamily="34" charset="0"/>
                        </a:rPr>
                        <a:t/>
                      </a:r>
                      <a:br>
                        <a:rPr lang="en-ZA" sz="1200" b="1" i="0" u="none" strike="noStrike" dirty="0">
                          <a:effectLst/>
                          <a:latin typeface="Century Gothic" panose="020B0502020202020204" pitchFamily="34" charset="0"/>
                        </a:rPr>
                      </a:br>
                      <a:r>
                        <a:rPr lang="en-ZA" sz="1200" b="1" i="0" u="none" strike="noStrike" dirty="0">
                          <a:effectLst/>
                          <a:latin typeface="Century Gothic" panose="020B0502020202020204" pitchFamily="34" charset="0"/>
                        </a:rPr>
                        <a:t>2. Interest charged due to Non payment of creditors within the prescribed timeframe. </a:t>
                      </a:r>
                      <a:br>
                        <a:rPr lang="en-ZA" sz="1200" b="1" i="0" u="none" strike="noStrike" dirty="0">
                          <a:effectLst/>
                          <a:latin typeface="Century Gothic" panose="020B0502020202020204" pitchFamily="34" charset="0"/>
                        </a:rPr>
                      </a:br>
                      <a:r>
                        <a:rPr lang="en-ZA" sz="1200" b="1" i="0" u="none" strike="noStrike" dirty="0">
                          <a:effectLst/>
                          <a:latin typeface="Century Gothic" panose="020B0502020202020204" pitchFamily="34" charset="0"/>
                        </a:rPr>
                        <a:t>3.Overspending on the approved budget</a:t>
                      </a:r>
                      <a:r>
                        <a:rPr lang="en-ZA" sz="1200" b="1" i="0" u="none" strike="noStrike" dirty="0" smtClean="0">
                          <a:effectLst/>
                          <a:latin typeface="Century Gothic" panose="020B0502020202020204" pitchFamily="34" charset="0"/>
                        </a:rPr>
                        <a:t>.</a:t>
                      </a:r>
                      <a:r>
                        <a:rPr lang="en-ZA" sz="1200" b="1" i="0" u="none" strike="noStrike" dirty="0">
                          <a:effectLst/>
                          <a:latin typeface="Century Gothic" panose="020B0502020202020204" pitchFamily="34" charset="0"/>
                        </a:rPr>
                        <a:t/>
                      </a:r>
                      <a:br>
                        <a:rPr lang="en-ZA" sz="1200" b="1" i="0" u="none" strike="noStrike" dirty="0">
                          <a:effectLst/>
                          <a:latin typeface="Century Gothic" panose="020B0502020202020204" pitchFamily="34" charset="0"/>
                        </a:rPr>
                      </a:br>
                      <a:r>
                        <a:rPr lang="en-ZA" sz="1200" b="1" i="0" u="none" strike="noStrike" dirty="0">
                          <a:effectLst/>
                          <a:latin typeface="Century Gothic" panose="020B0502020202020204" pitchFamily="34" charset="0"/>
                        </a:rPr>
                        <a:t>4. Lack of consequence management</a:t>
                      </a:r>
                      <a:r>
                        <a:rPr lang="en-ZA" sz="1200" b="1" i="0" u="none" strike="noStrike" dirty="0" smtClean="0">
                          <a:effectLst/>
                          <a:latin typeface="Century Gothic" panose="020B0502020202020204" pitchFamily="34" charset="0"/>
                        </a:rPr>
                        <a:t>.</a:t>
                      </a:r>
                      <a:r>
                        <a:rPr lang="en-ZA" sz="1200" b="1" i="0" u="none" strike="noStrike" dirty="0">
                          <a:effectLst/>
                          <a:latin typeface="Century Gothic" panose="020B0502020202020204" pitchFamily="34" charset="0"/>
                        </a:rPr>
                        <a:t/>
                      </a:r>
                      <a:br>
                        <a:rPr lang="en-ZA" sz="1200" b="1" i="0" u="none" strike="noStrike" dirty="0">
                          <a:effectLst/>
                          <a:latin typeface="Century Gothic" panose="020B0502020202020204" pitchFamily="34" charset="0"/>
                        </a:rPr>
                      </a:br>
                      <a:r>
                        <a:rPr lang="en-ZA" sz="1200" b="1" i="0" u="none" strike="noStrike" dirty="0">
                          <a:effectLst/>
                          <a:latin typeface="Century Gothic" panose="020B0502020202020204" pitchFamily="34" charset="0"/>
                        </a:rPr>
                        <a:t>5. Lack of adequate investigation of MFMA  section 32 in order to determine root cause </a:t>
                      </a:r>
                      <a:r>
                        <a:rPr lang="en-ZA" sz="1200" b="1" i="0" u="none" strike="noStrike" dirty="0" smtClean="0">
                          <a:effectLst/>
                          <a:latin typeface="Century Gothic" panose="020B0502020202020204" pitchFamily="34" charset="0"/>
                        </a:rPr>
                        <a:t>etc</a:t>
                      </a:r>
                      <a:endParaRPr lang="en-ZA" sz="1200" b="1" i="0" u="none" strike="noStrike" dirty="0">
                        <a:effectLst/>
                        <a:latin typeface="Century Gothic" panose="020B0502020202020204" pitchFamily="34" charset="0"/>
                      </a:endParaRPr>
                    </a:p>
                  </a:txBody>
                  <a:tcPr marL="0" marR="0" marT="0" marB="0"/>
                </a:tc>
                <a:tc>
                  <a:txBody>
                    <a:bodyPr/>
                    <a:lstStyle/>
                    <a:p>
                      <a:pPr algn="l" fontAlgn="t"/>
                      <a:r>
                        <a:rPr lang="en-ZA" sz="1200" b="1" i="0" u="none" strike="noStrike" dirty="0" smtClean="0">
                          <a:effectLst/>
                          <a:latin typeface="Century Gothic" panose="020B0502020202020204" pitchFamily="34" charset="0"/>
                        </a:rPr>
                        <a:t>1. Conduct awareness on sect 32 requirements </a:t>
                      </a:r>
                    </a:p>
                    <a:p>
                      <a:pPr algn="l" fontAlgn="t"/>
                      <a:endParaRPr lang="en-ZA" sz="1200" b="1" i="0" u="none" strike="noStrike" dirty="0" smtClean="0">
                        <a:effectLst/>
                        <a:latin typeface="Century Gothic" panose="020B0502020202020204" pitchFamily="34" charset="0"/>
                      </a:endParaRPr>
                    </a:p>
                    <a:p>
                      <a:pPr algn="l" fontAlgn="t"/>
                      <a:r>
                        <a:rPr lang="en-ZA" sz="1200" b="1" i="0" u="none" strike="noStrike" dirty="0" smtClean="0">
                          <a:effectLst/>
                          <a:latin typeface="Century Gothic" panose="020B0502020202020204" pitchFamily="34" charset="0"/>
                        </a:rPr>
                        <a:t>3. Implementation of consequence management (FMB recommendations).</a:t>
                      </a:r>
                      <a:endParaRPr lang="en-ZA" sz="1200" b="1" i="0" u="none" strike="noStrike" dirty="0">
                        <a:effectLst/>
                        <a:latin typeface="Century Gothic" panose="020B0502020202020204" pitchFamily="34" charset="0"/>
                      </a:endParaRPr>
                    </a:p>
                  </a:txBody>
                  <a:tcPr marL="0" marR="0" marT="0" marB="0"/>
                </a:tc>
                <a:tc>
                  <a:txBody>
                    <a:bodyPr/>
                    <a:lstStyle/>
                    <a:p>
                      <a:pPr algn="l" fontAlgn="t"/>
                      <a:r>
                        <a:rPr lang="en-ZA" sz="1200" b="1" i="0" u="none" strike="noStrike" dirty="0" smtClean="0">
                          <a:effectLst/>
                          <a:latin typeface="Century Gothic" panose="020B0502020202020204" pitchFamily="34" charset="0"/>
                        </a:rPr>
                        <a:t>Quarterly </a:t>
                      </a:r>
                      <a:r>
                        <a:rPr lang="en-ZA" sz="1200" b="1" i="0" u="none" strike="noStrike" dirty="0">
                          <a:effectLst/>
                          <a:latin typeface="Century Gothic" panose="020B0502020202020204" pitchFamily="34" charset="0"/>
                        </a:rPr>
                        <a:t/>
                      </a:r>
                      <a:br>
                        <a:rPr lang="en-ZA" sz="1200" b="1" i="0" u="none" strike="noStrike" dirty="0">
                          <a:effectLst/>
                          <a:latin typeface="Century Gothic" panose="020B0502020202020204" pitchFamily="34" charset="0"/>
                        </a:rPr>
                      </a:br>
                      <a:endParaRPr lang="en-ZA" sz="1200" b="1" i="0" u="none" strike="noStrike" dirty="0">
                        <a:effectLst/>
                        <a:latin typeface="Century Gothic" panose="020B0502020202020204" pitchFamily="34" charset="0"/>
                      </a:endParaRPr>
                    </a:p>
                  </a:txBody>
                  <a:tcPr marL="0" marR="0" marT="0" marB="0"/>
                </a:tc>
              </a:tr>
              <a:tr h="1402385">
                <a:tc vMerge="1">
                  <a:txBody>
                    <a:bodyPr/>
                    <a:lstStyle/>
                    <a:p>
                      <a:endParaRPr lang="en-ZA" dirty="0"/>
                    </a:p>
                  </a:txBody>
                  <a:tcPr/>
                </a:tc>
                <a:tc>
                  <a:txBody>
                    <a:bodyPr/>
                    <a:lstStyle/>
                    <a:p>
                      <a:pPr algn="l" fontAlgn="t"/>
                      <a:r>
                        <a:rPr lang="en-ZA" sz="1200" b="1" i="0" u="none" strike="noStrike" dirty="0">
                          <a:effectLst/>
                          <a:latin typeface="Century Gothic" panose="020B0502020202020204" pitchFamily="34" charset="0"/>
                        </a:rPr>
                        <a:t>Fraud and Corruption </a:t>
                      </a:r>
                    </a:p>
                  </a:txBody>
                  <a:tcPr marL="0" marR="0" marT="0" marB="0"/>
                </a:tc>
                <a:tc>
                  <a:txBody>
                    <a:bodyPr/>
                    <a:lstStyle/>
                    <a:p>
                      <a:pPr algn="l" fontAlgn="t"/>
                      <a:r>
                        <a:rPr lang="en-ZA" sz="1200" b="1" i="0" u="none" strike="noStrike" dirty="0">
                          <a:effectLst/>
                          <a:latin typeface="Century Gothic" panose="020B0502020202020204" pitchFamily="34" charset="0"/>
                        </a:rPr>
                        <a:t>1. Lack of consequence management</a:t>
                      </a:r>
                      <a:r>
                        <a:rPr lang="en-ZA" sz="1200" b="1" i="0" u="none" strike="noStrike" dirty="0" smtClean="0">
                          <a:effectLst/>
                          <a:latin typeface="Century Gothic" panose="020B0502020202020204" pitchFamily="34" charset="0"/>
                        </a:rPr>
                        <a:t>.</a:t>
                      </a:r>
                      <a:r>
                        <a:rPr lang="en-ZA" sz="1200" b="1" i="0" u="none" strike="noStrike" dirty="0">
                          <a:effectLst/>
                          <a:latin typeface="Century Gothic" panose="020B0502020202020204" pitchFamily="34" charset="0"/>
                        </a:rPr>
                        <a:t/>
                      </a:r>
                      <a:br>
                        <a:rPr lang="en-ZA" sz="1200" b="1" i="0" u="none" strike="noStrike" dirty="0">
                          <a:effectLst/>
                          <a:latin typeface="Century Gothic" panose="020B0502020202020204" pitchFamily="34" charset="0"/>
                        </a:rPr>
                      </a:br>
                      <a:r>
                        <a:rPr lang="en-ZA" sz="1200" b="1" i="0" u="none" strike="noStrike" dirty="0">
                          <a:effectLst/>
                          <a:latin typeface="Century Gothic" panose="020B0502020202020204" pitchFamily="34" charset="0"/>
                        </a:rPr>
                        <a:t>2.Weakness in internal </a:t>
                      </a:r>
                      <a:r>
                        <a:rPr lang="en-ZA" sz="1200" b="1" i="0" u="none" strike="noStrike" dirty="0" smtClean="0">
                          <a:effectLst/>
                          <a:latin typeface="Century Gothic" panose="020B0502020202020204" pitchFamily="34" charset="0"/>
                        </a:rPr>
                        <a:t>controls</a:t>
                      </a:r>
                      <a:r>
                        <a:rPr lang="en-ZA" sz="1200" b="1" i="0" u="none" strike="noStrike" dirty="0">
                          <a:effectLst/>
                          <a:latin typeface="Century Gothic" panose="020B0502020202020204" pitchFamily="34" charset="0"/>
                        </a:rPr>
                        <a:t/>
                      </a:r>
                      <a:br>
                        <a:rPr lang="en-ZA" sz="1200" b="1" i="0" u="none" strike="noStrike" dirty="0">
                          <a:effectLst/>
                          <a:latin typeface="Century Gothic" panose="020B0502020202020204" pitchFamily="34" charset="0"/>
                        </a:rPr>
                      </a:br>
                      <a:r>
                        <a:rPr lang="en-ZA" sz="1200" b="1" i="0" u="none" strike="noStrike" dirty="0">
                          <a:effectLst/>
                          <a:latin typeface="Century Gothic" panose="020B0502020202020204" pitchFamily="34" charset="0"/>
                        </a:rPr>
                        <a:t>3. Collusion</a:t>
                      </a:r>
                      <a:r>
                        <a:rPr lang="en-ZA" sz="1200" b="1" i="0" u="none" strike="noStrike" dirty="0" smtClean="0">
                          <a:effectLst/>
                          <a:latin typeface="Century Gothic" panose="020B0502020202020204" pitchFamily="34" charset="0"/>
                        </a:rPr>
                        <a:t>.</a:t>
                      </a:r>
                      <a:r>
                        <a:rPr lang="en-ZA" sz="1200" b="1" i="0" u="none" strike="noStrike" dirty="0">
                          <a:effectLst/>
                          <a:latin typeface="Century Gothic" panose="020B0502020202020204" pitchFamily="34" charset="0"/>
                        </a:rPr>
                        <a:t/>
                      </a:r>
                      <a:br>
                        <a:rPr lang="en-ZA" sz="1200" b="1" i="0" u="none" strike="noStrike" dirty="0">
                          <a:effectLst/>
                          <a:latin typeface="Century Gothic" panose="020B0502020202020204" pitchFamily="34" charset="0"/>
                        </a:rPr>
                      </a:br>
                      <a:r>
                        <a:rPr lang="en-ZA" sz="1200" b="1" i="0" u="none" strike="noStrike" dirty="0">
                          <a:effectLst/>
                          <a:latin typeface="Century Gothic" panose="020B0502020202020204" pitchFamily="34" charset="0"/>
                        </a:rPr>
                        <a:t>4. Non-compliance to laws and </a:t>
                      </a:r>
                      <a:r>
                        <a:rPr lang="en-ZA" sz="1200" b="1" i="0" u="none" strike="noStrike" dirty="0" smtClean="0">
                          <a:effectLst/>
                          <a:latin typeface="Century Gothic" panose="020B0502020202020204" pitchFamily="34" charset="0"/>
                        </a:rPr>
                        <a:t>regulations</a:t>
                      </a:r>
                      <a:r>
                        <a:rPr lang="en-ZA" sz="1200" b="1" i="0" u="none" strike="noStrike" dirty="0">
                          <a:effectLst/>
                          <a:latin typeface="Century Gothic" panose="020B0502020202020204" pitchFamily="34" charset="0"/>
                        </a:rPr>
                        <a:t/>
                      </a:r>
                      <a:br>
                        <a:rPr lang="en-ZA" sz="1200" b="1" i="0" u="none" strike="noStrike" dirty="0">
                          <a:effectLst/>
                          <a:latin typeface="Century Gothic" panose="020B0502020202020204" pitchFamily="34" charset="0"/>
                        </a:rPr>
                      </a:br>
                      <a:r>
                        <a:rPr lang="en-ZA" sz="1200" b="1" i="0" u="none" strike="noStrike" dirty="0">
                          <a:effectLst/>
                          <a:latin typeface="Century Gothic" panose="020B0502020202020204" pitchFamily="34" charset="0"/>
                        </a:rPr>
                        <a:t>5. Lack of segregation of duties</a:t>
                      </a:r>
                      <a:br>
                        <a:rPr lang="en-ZA" sz="1200" b="1" i="0" u="none" strike="noStrike" dirty="0">
                          <a:effectLst/>
                          <a:latin typeface="Century Gothic" panose="020B0502020202020204" pitchFamily="34" charset="0"/>
                        </a:rPr>
                      </a:br>
                      <a:endParaRPr lang="en-ZA" sz="1200" b="1" i="0" u="none" strike="noStrike" dirty="0">
                        <a:effectLst/>
                        <a:latin typeface="Century Gothic" panose="020B0502020202020204" pitchFamily="34" charset="0"/>
                      </a:endParaRPr>
                    </a:p>
                  </a:txBody>
                  <a:tcPr marL="0" marR="0" marT="0" marB="0"/>
                </a:tc>
                <a:tc>
                  <a:txBody>
                    <a:bodyPr/>
                    <a:lstStyle/>
                    <a:p>
                      <a:pPr algn="l" fontAlgn="t"/>
                      <a:r>
                        <a:rPr lang="en-ZA" sz="1200" b="1" i="0" u="none" strike="noStrike" dirty="0" smtClean="0">
                          <a:effectLst/>
                          <a:latin typeface="Century Gothic" panose="020B0502020202020204" pitchFamily="34" charset="0"/>
                        </a:rPr>
                        <a:t>1. Conduct regular ethics and  fraud awareness campaigns (quarterly) via Facebook page, bulk </a:t>
                      </a:r>
                      <a:r>
                        <a:rPr lang="en-ZA" sz="1200" b="1" i="0" u="none" strike="noStrike" dirty="0" err="1" smtClean="0">
                          <a:effectLst/>
                          <a:latin typeface="Century Gothic" panose="020B0502020202020204" pitchFamily="34" charset="0"/>
                        </a:rPr>
                        <a:t>smses</a:t>
                      </a:r>
                      <a:r>
                        <a:rPr lang="en-ZA" sz="1200" b="1" i="0" u="none" strike="noStrike" dirty="0" smtClean="0">
                          <a:effectLst/>
                          <a:latin typeface="Century Gothic" panose="020B0502020202020204" pitchFamily="34" charset="0"/>
                        </a:rPr>
                        <a:t> and website </a:t>
                      </a:r>
                    </a:p>
                    <a:p>
                      <a:pPr algn="l" fontAlgn="t"/>
                      <a:r>
                        <a:rPr lang="en-ZA" sz="1200" b="1" i="0" u="none" strike="noStrike" dirty="0" smtClean="0">
                          <a:effectLst/>
                          <a:latin typeface="Century Gothic" panose="020B0502020202020204" pitchFamily="34" charset="0"/>
                        </a:rPr>
                        <a:t>2.Investigate reported fraud and corruption related cases and communicate the outcome </a:t>
                      </a:r>
                      <a:endParaRPr lang="en-ZA" sz="1200" b="1" i="0" u="none" strike="noStrike" dirty="0">
                        <a:effectLst/>
                        <a:latin typeface="Century Gothic" panose="020B0502020202020204" pitchFamily="34" charset="0"/>
                      </a:endParaRPr>
                    </a:p>
                  </a:txBody>
                  <a:tcPr marL="0" marR="0" marT="0" marB="0"/>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ZA" sz="1200" b="1" i="0" u="none" strike="noStrike" dirty="0" smtClean="0">
                          <a:effectLst/>
                          <a:latin typeface="Century Gothic" panose="020B0502020202020204" pitchFamily="34" charset="0"/>
                        </a:rPr>
                        <a:t>Quarterly </a:t>
                      </a:r>
                      <a:br>
                        <a:rPr lang="en-ZA" sz="1200" b="1" i="0" u="none" strike="noStrike" dirty="0" smtClean="0">
                          <a:effectLst/>
                          <a:latin typeface="Century Gothic" panose="020B0502020202020204" pitchFamily="34" charset="0"/>
                        </a:rPr>
                      </a:br>
                      <a:endParaRPr lang="en-ZA" sz="1200" b="1" i="0" u="none" strike="noStrike" dirty="0" smtClean="0">
                        <a:effectLst/>
                        <a:latin typeface="Century Gothic" panose="020B0502020202020204" pitchFamily="34" charset="0"/>
                      </a:endParaRPr>
                    </a:p>
                    <a:p>
                      <a:pPr algn="l" fontAlgn="t"/>
                      <a:r>
                        <a:rPr lang="en-ZA" sz="1200" b="1" i="0" u="none" strike="noStrike" dirty="0">
                          <a:effectLst/>
                          <a:latin typeface="Century Gothic" panose="020B0502020202020204" pitchFamily="34" charset="0"/>
                        </a:rPr>
                        <a:t/>
                      </a:r>
                      <a:br>
                        <a:rPr lang="en-ZA" sz="1200" b="1" i="0" u="none" strike="noStrike" dirty="0">
                          <a:effectLst/>
                          <a:latin typeface="Century Gothic" panose="020B0502020202020204" pitchFamily="34" charset="0"/>
                        </a:rPr>
                      </a:br>
                      <a:r>
                        <a:rPr lang="en-ZA" sz="1200" b="1" i="0" u="none" strike="noStrike" dirty="0">
                          <a:effectLst/>
                          <a:latin typeface="Century Gothic" panose="020B0502020202020204" pitchFamily="34" charset="0"/>
                        </a:rPr>
                        <a:t/>
                      </a:r>
                      <a:br>
                        <a:rPr lang="en-ZA" sz="1200" b="1" i="0" u="none" strike="noStrike" dirty="0">
                          <a:effectLst/>
                          <a:latin typeface="Century Gothic" panose="020B0502020202020204" pitchFamily="34" charset="0"/>
                        </a:rPr>
                      </a:br>
                      <a:endParaRPr lang="en-ZA" sz="1200" b="1" i="0" u="none" strike="noStrike" dirty="0">
                        <a:effectLst/>
                        <a:latin typeface="Century Gothic" panose="020B0502020202020204" pitchFamily="34" charset="0"/>
                      </a:endParaRPr>
                    </a:p>
                  </a:txBody>
                  <a:tcPr marL="0" marR="0" marT="0" marB="0"/>
                </a:tc>
              </a:tr>
            </a:tbl>
          </a:graphicData>
        </a:graphic>
      </p:graphicFrame>
    </p:spTree>
    <p:extLst>
      <p:ext uri="{BB962C8B-B14F-4D97-AF65-F5344CB8AC3E}">
        <p14:creationId xmlns:p14="http://schemas.microsoft.com/office/powerpoint/2010/main" val="13125718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F6FBCE-0EFB-9341-AF14-772DDDB8FE9A}" type="slidenum">
              <a:rPr lang="en-US" smtClean="0"/>
              <a:t>68</a:t>
            </a:fld>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997036667"/>
              </p:ext>
            </p:extLst>
          </p:nvPr>
        </p:nvGraphicFramePr>
        <p:xfrm>
          <a:off x="218365" y="682389"/>
          <a:ext cx="8606549" cy="4198676"/>
        </p:xfrm>
        <a:graphic>
          <a:graphicData uri="http://schemas.openxmlformats.org/drawingml/2006/table">
            <a:tbl>
              <a:tblPr firstRow="1" bandRow="1"/>
              <a:tblGrid>
                <a:gridCol w="1064525"/>
                <a:gridCol w="1487606"/>
                <a:gridCol w="2402005"/>
                <a:gridCol w="2251882"/>
                <a:gridCol w="1400531"/>
              </a:tblGrid>
              <a:tr h="65509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ctr"/>
                      <a:r>
                        <a:rPr lang="en-ZA" sz="1100" b="1" i="0" u="none" strike="noStrike" dirty="0" smtClean="0">
                          <a:solidFill>
                            <a:srgbClr val="FFFFFF"/>
                          </a:solidFill>
                          <a:effectLst/>
                          <a:latin typeface="Arial" panose="020B0604020202020204" pitchFamily="34" charset="0"/>
                          <a:cs typeface="Arial" panose="020B0604020202020204" pitchFamily="34" charset="0"/>
                        </a:rPr>
                        <a:t>STRATEGIC OBJECTIVE </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ctr"/>
                      <a:r>
                        <a:rPr lang="en-ZA" sz="1100" u="none" strike="noStrike" dirty="0">
                          <a:effectLst/>
                          <a:latin typeface="Arial" panose="020B0604020202020204" pitchFamily="34" charset="0"/>
                          <a:cs typeface="Arial" panose="020B0604020202020204" pitchFamily="34" charset="0"/>
                        </a:rPr>
                        <a:t>RISK DESCRIPTION AT STRATEGIC OBJECTIVE</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ctr"/>
                      <a:r>
                        <a:rPr lang="en-ZA" sz="1100" u="none" strike="noStrike" dirty="0">
                          <a:effectLst/>
                          <a:latin typeface="Arial" panose="020B0604020202020204" pitchFamily="34" charset="0"/>
                          <a:cs typeface="Arial" panose="020B0604020202020204" pitchFamily="34" charset="0"/>
                        </a:rPr>
                        <a:t>CAUSE </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100" u="none" strike="noStrike" dirty="0" smtClean="0">
                          <a:effectLst/>
                          <a:latin typeface="Arial" panose="020B0604020202020204" pitchFamily="34" charset="0"/>
                          <a:cs typeface="Arial" panose="020B0604020202020204" pitchFamily="34" charset="0"/>
                        </a:rPr>
                        <a:t>ACTIONS TO IMPROVE MANAGEMENT OF THE RISKS</a:t>
                      </a:r>
                      <a:endParaRPr lang="en-ZA" sz="1100" b="1" i="0" u="none" strike="noStrike" dirty="0" smtClean="0">
                        <a:solidFill>
                          <a:srgbClr val="FFFFFF"/>
                        </a:solidFill>
                        <a:effectLst/>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ZA" sz="1100" dirty="0" smtClean="0">
                          <a:latin typeface="Arial" panose="020B0604020202020204" pitchFamily="34" charset="0"/>
                          <a:cs typeface="Arial" panose="020B0604020202020204" pitchFamily="34" charset="0"/>
                        </a:rPr>
                        <a:t>TARGETED</a:t>
                      </a:r>
                      <a:r>
                        <a:rPr lang="en-ZA" sz="1100" baseline="0" dirty="0" smtClean="0">
                          <a:latin typeface="Arial" panose="020B0604020202020204" pitchFamily="34" charset="0"/>
                          <a:cs typeface="Arial" panose="020B0604020202020204" pitchFamily="34" charset="0"/>
                        </a:rPr>
                        <a:t> DATE </a:t>
                      </a:r>
                      <a:endParaRPr lang="en-ZA"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r>
              <a:tr h="10099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Enhance compliance with legislation and improve financial viability</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Breach of contractual obligations by service providers </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Inadequate / Lack of contract management (Lack of monitoring and reporting on performance of service providers )</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smtClean="0">
                          <a:effectLst/>
                          <a:latin typeface="Century Gothic" panose="020B0502020202020204" pitchFamily="34" charset="0"/>
                        </a:rPr>
                        <a:t>Monitor and report performance of all service providers on a quarterly basis.</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endParaRPr lang="en-ZA" sz="1100" b="1" i="0" u="none" strike="noStrike" dirty="0">
                        <a:effectLst/>
                        <a:latin typeface="Century Gothic" panose="020B0502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smtClean="0">
                          <a:effectLst/>
                          <a:latin typeface="Century Gothic" panose="020B0502020202020204" pitchFamily="34" charset="0"/>
                        </a:rPr>
                        <a:t>On-going</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endParaRPr lang="en-ZA" sz="1100" b="1" i="0" u="none" strike="noStrike" dirty="0">
                        <a:effectLst/>
                        <a:latin typeface="Century Gothic" panose="020B0502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r>
              <a:tr h="914400">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100" b="1" i="0" u="none" strike="noStrike" dirty="0" smtClean="0">
                          <a:effectLst/>
                          <a:latin typeface="Century Gothic" panose="020B0502020202020204" pitchFamily="34" charset="0"/>
                        </a:rPr>
                        <a:t>To create a conducive environment for sustainable economic growth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a:effectLst/>
                          <a:latin typeface="Century Gothic" panose="020B0502020202020204" pitchFamily="34" charset="0"/>
                        </a:rPr>
                        <a:t>Inability to attract investors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1. Insufficient government owned land.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 Insufficient bulk infrastructure services</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3. Inability to access private owned land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t>
                      </a:r>
                      <a:br>
                        <a:rPr lang="en-ZA" sz="1100" b="1" i="0" u="none" strike="noStrike" dirty="0">
                          <a:effectLst/>
                          <a:latin typeface="Century Gothic" panose="020B0502020202020204" pitchFamily="34" charset="0"/>
                        </a:rPr>
                      </a:br>
                      <a:endParaRPr lang="en-ZA" sz="1100" b="1" i="0" u="none" strike="noStrike" dirty="0">
                        <a:effectLst/>
                        <a:latin typeface="Century Gothic" panose="020B0502020202020204" pitchFamily="34" charset="0"/>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1. Review LED Strategy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 Transfers of government owned land to municipalities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3. Ongoing engagement between with the Minister,  VDM and Department of Water and Sanitation on the  infrastructure.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1. 30 June 2023</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 30 June 2023</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3. 30 June 2023</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r>
              <a:tr h="567215">
                <a:tc vMerge="1">
                  <a:txBody>
                    <a:bodyPr/>
                    <a:lstStyle/>
                    <a:p>
                      <a:endParaRPr lang="en-ZA" dirty="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a:effectLst/>
                          <a:latin typeface="Century Gothic" panose="020B0502020202020204" pitchFamily="34" charset="0"/>
                        </a:rPr>
                        <a:t>Lack of integrated planning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1. Lack of support from stakeholders.</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 Unavailability of stakeholders during IDP meetings.</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3. Non-adherence of IDP and Budget process plan </a:t>
                      </a:r>
                      <a:br>
                        <a:rPr lang="en-ZA" sz="1100" b="1" i="0" u="none" strike="noStrike" dirty="0">
                          <a:effectLst/>
                          <a:latin typeface="Century Gothic" panose="020B0502020202020204" pitchFamily="34" charset="0"/>
                        </a:rPr>
                      </a:br>
                      <a:endParaRPr lang="en-ZA" sz="1100" b="1" i="0" u="none" strike="noStrike" dirty="0">
                        <a:effectLst/>
                        <a:latin typeface="Century Gothic" panose="020B0502020202020204" pitchFamily="34" charset="0"/>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Adhere to District Development Model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Quarterly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r>
            </a:tbl>
          </a:graphicData>
        </a:graphic>
      </p:graphicFrame>
    </p:spTree>
    <p:extLst>
      <p:ext uri="{BB962C8B-B14F-4D97-AF65-F5344CB8AC3E}">
        <p14:creationId xmlns:p14="http://schemas.microsoft.com/office/powerpoint/2010/main" val="20598624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F6FBCE-0EFB-9341-AF14-772DDDB8FE9A}" type="slidenum">
              <a:rPr lang="en-US" smtClean="0"/>
              <a:t>69</a:t>
            </a:fld>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2899675891"/>
              </p:ext>
            </p:extLst>
          </p:nvPr>
        </p:nvGraphicFramePr>
        <p:xfrm>
          <a:off x="218365" y="682389"/>
          <a:ext cx="8606549" cy="4533956"/>
        </p:xfrm>
        <a:graphic>
          <a:graphicData uri="http://schemas.openxmlformats.org/drawingml/2006/table">
            <a:tbl>
              <a:tblPr firstRow="1" bandRow="1"/>
              <a:tblGrid>
                <a:gridCol w="1064525"/>
                <a:gridCol w="1487606"/>
                <a:gridCol w="2402005"/>
                <a:gridCol w="2251882"/>
                <a:gridCol w="1400531"/>
              </a:tblGrid>
              <a:tr h="65509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ctr"/>
                      <a:r>
                        <a:rPr lang="en-ZA" sz="1100" b="1" i="0" u="none" strike="noStrike" dirty="0" smtClean="0">
                          <a:solidFill>
                            <a:srgbClr val="FFFFFF"/>
                          </a:solidFill>
                          <a:effectLst/>
                          <a:latin typeface="Arial" panose="020B0604020202020204" pitchFamily="34" charset="0"/>
                          <a:cs typeface="Arial" panose="020B0604020202020204" pitchFamily="34" charset="0"/>
                        </a:rPr>
                        <a:t>STRATEGIC OBJECTIVE </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ctr"/>
                      <a:r>
                        <a:rPr lang="en-ZA" sz="1100" u="none" strike="noStrike" dirty="0">
                          <a:effectLst/>
                          <a:latin typeface="Arial" panose="020B0604020202020204" pitchFamily="34" charset="0"/>
                          <a:cs typeface="Arial" panose="020B0604020202020204" pitchFamily="34" charset="0"/>
                        </a:rPr>
                        <a:t>RISK DESCRIPTION AT STRATEGIC OBJECTIVE</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ctr"/>
                      <a:r>
                        <a:rPr lang="en-ZA" sz="1100" u="none" strike="noStrike" dirty="0">
                          <a:effectLst/>
                          <a:latin typeface="Arial" panose="020B0604020202020204" pitchFamily="34" charset="0"/>
                          <a:cs typeface="Arial" panose="020B0604020202020204" pitchFamily="34" charset="0"/>
                        </a:rPr>
                        <a:t>CAUSE </a:t>
                      </a:r>
                      <a:endParaRPr lang="en-ZA" sz="1100" b="1" i="0" u="none" strike="noStrike" dirty="0">
                        <a:solidFill>
                          <a:srgbClr val="FFFFFF"/>
                        </a:solidFill>
                        <a:effectLst/>
                        <a:latin typeface="Arial" panose="020B0604020202020204" pitchFamily="34" charset="0"/>
                        <a:cs typeface="Arial" panose="020B0604020202020204" pitchFamily="34" charset="0"/>
                      </a:endParaRPr>
                    </a:p>
                  </a:txBody>
                  <a:tcPr marL="1618" marR="1618" marT="16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100" u="none" strike="noStrike" dirty="0" smtClean="0">
                          <a:effectLst/>
                          <a:latin typeface="Arial" panose="020B0604020202020204" pitchFamily="34" charset="0"/>
                          <a:cs typeface="Arial" panose="020B0604020202020204" pitchFamily="34" charset="0"/>
                        </a:rPr>
                        <a:t>ACTIONS TO IMPROVE MANAGEMENT OF THE RISKS</a:t>
                      </a:r>
                      <a:endParaRPr lang="en-ZA" sz="1100" b="1" i="0" u="none" strike="noStrike" dirty="0" smtClean="0">
                        <a:solidFill>
                          <a:srgbClr val="FFFFFF"/>
                        </a:solidFill>
                        <a:effectLst/>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ZA" sz="1100" dirty="0" smtClean="0">
                          <a:latin typeface="Arial" panose="020B0604020202020204" pitchFamily="34" charset="0"/>
                          <a:cs typeface="Arial" panose="020B0604020202020204" pitchFamily="34" charset="0"/>
                        </a:rPr>
                        <a:t>TARGETED</a:t>
                      </a:r>
                      <a:r>
                        <a:rPr lang="en-ZA" sz="1100" baseline="0" dirty="0" smtClean="0">
                          <a:latin typeface="Arial" panose="020B0604020202020204" pitchFamily="34" charset="0"/>
                          <a:cs typeface="Arial" panose="020B0604020202020204" pitchFamily="34" charset="0"/>
                        </a:rPr>
                        <a:t> DATE </a:t>
                      </a:r>
                      <a:endParaRPr lang="en-ZA"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r>
              <a:tr h="125559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t" latinLnBrk="0" hangingPunct="1">
                        <a:lnSpc>
                          <a:spcPct val="100000"/>
                        </a:lnSpc>
                        <a:spcBef>
                          <a:spcPts val="0"/>
                        </a:spcBef>
                        <a:spcAft>
                          <a:spcPts val="0"/>
                        </a:spcAft>
                        <a:buClrTx/>
                        <a:buSzTx/>
                        <a:buFontTx/>
                        <a:buNone/>
                        <a:tabLst/>
                        <a:defRPr/>
                      </a:pPr>
                      <a:r>
                        <a:rPr lang="en-ZA" sz="1100" b="1" i="0" u="none" strike="noStrike" dirty="0" smtClean="0">
                          <a:effectLst/>
                          <a:latin typeface="Century Gothic" panose="020B0502020202020204" pitchFamily="34" charset="0"/>
                        </a:rPr>
                        <a:t>To create a conducive environment for sustainable economic growth</a:t>
                      </a:r>
                    </a:p>
                    <a:p>
                      <a:pPr algn="l" fontAlgn="t"/>
                      <a:endParaRPr lang="en-ZA" sz="1100" b="1" i="0" u="none" strike="noStrike" dirty="0">
                        <a:effectLst/>
                        <a:latin typeface="Century Gothic" panose="020B0502020202020204" pitchFamily="34" charset="0"/>
                      </a:endParaRP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Loss of municipal land</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Illegal land occupation and land encroachment </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1. Enforcement of the Land Use Management Scheme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 Continue with the current control: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a. Removal off illegal occupants within 48 hours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b. Cutting off of fences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1.Quarterly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 Quarterly </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r>
              <a:tr h="10099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To increase institutional capacity, efficiency and effectiveness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Ineffective organizational structure</a:t>
                      </a:r>
                      <a:br>
                        <a:rPr lang="en-ZA" sz="1100" b="1" i="0" u="none" strike="noStrike" dirty="0">
                          <a:effectLst/>
                          <a:latin typeface="Century Gothic" panose="020B0502020202020204" pitchFamily="34" charset="0"/>
                        </a:rPr>
                      </a:br>
                      <a:endParaRPr lang="en-ZA" sz="1100" b="1" i="0" u="none" strike="noStrike" dirty="0">
                        <a:effectLst/>
                        <a:latin typeface="Century Gothic" panose="020B0502020202020204" pitchFamily="34" charset="0"/>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Lack of alignment of the organizational structures to powers and functions of the municipality</a:t>
                      </a:r>
                      <a:br>
                        <a:rPr lang="en-ZA" sz="1100" b="1" i="0" u="none" strike="noStrike" dirty="0">
                          <a:effectLst/>
                          <a:latin typeface="Century Gothic" panose="020B0502020202020204" pitchFamily="34" charset="0"/>
                        </a:rPr>
                      </a:br>
                      <a:endParaRPr lang="en-ZA" sz="1100" b="1" i="0" u="none" strike="noStrike" dirty="0">
                        <a:effectLst/>
                        <a:latin typeface="Century Gothic" panose="020B0502020202020204" pitchFamily="34" charset="0"/>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a:effectLst/>
                          <a:latin typeface="Century Gothic" panose="020B0502020202020204" pitchFamily="34" charset="0"/>
                        </a:rPr>
                        <a:t>Annual review of current organisational structure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 30 June 2023</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r>
              <a:tr h="12668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To improve the quality of lives through social development and the provision of effective community services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a:effectLst/>
                          <a:latin typeface="Century Gothic" panose="020B0502020202020204" pitchFamily="34" charset="0"/>
                        </a:rPr>
                        <a:t>Disasters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1. Acts of nature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 Man made disasters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ZA" sz="1100" b="1" i="0" u="none" strike="noStrike" dirty="0">
                          <a:effectLst/>
                          <a:latin typeface="Century Gothic" panose="020B0502020202020204" pitchFamily="34" charset="0"/>
                        </a:rPr>
                        <a:t>Continue with the current control: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1.Implementation of Disaster Management Plan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2.Conduct regular awareness on the identified disasters as per the reviewed disaster plan</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28600" indent="-228600" algn="l" fontAlgn="t">
                        <a:buAutoNum type="arabicPeriod"/>
                      </a:pPr>
                      <a:r>
                        <a:rPr lang="en-ZA" sz="1100" b="1" i="0" u="none" strike="noStrike" dirty="0" smtClean="0">
                          <a:effectLst/>
                          <a:latin typeface="Century Gothic" panose="020B0502020202020204" pitchFamily="34" charset="0"/>
                        </a:rPr>
                        <a:t>Quarterly </a:t>
                      </a: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endParaRPr lang="en-ZA" sz="1100" b="1" i="0" u="none" strike="noStrike" dirty="0" smtClean="0">
                        <a:effectLst/>
                        <a:latin typeface="Century Gothic" panose="020B0502020202020204" pitchFamily="34" charset="0"/>
                      </a:endParaRPr>
                    </a:p>
                    <a:p>
                      <a:pPr marL="0" indent="0" algn="l" fontAlgn="t">
                        <a:buNone/>
                      </a:pP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
                      </a:r>
                      <a:br>
                        <a:rPr lang="en-ZA" sz="1100" b="1" i="0" u="none" strike="noStrike" dirty="0">
                          <a:effectLst/>
                          <a:latin typeface="Century Gothic" panose="020B0502020202020204" pitchFamily="34" charset="0"/>
                        </a:rPr>
                      </a:br>
                      <a:r>
                        <a:rPr lang="en-ZA" sz="1100" b="1" i="0" u="none" strike="noStrike" dirty="0">
                          <a:effectLst/>
                          <a:latin typeface="Century Gothic" panose="020B0502020202020204" pitchFamily="34" charset="0"/>
                        </a:rPr>
                        <a:t>2. Quarterly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r>
            </a:tbl>
          </a:graphicData>
        </a:graphic>
      </p:graphicFrame>
    </p:spTree>
    <p:extLst>
      <p:ext uri="{BB962C8B-B14F-4D97-AF65-F5344CB8AC3E}">
        <p14:creationId xmlns:p14="http://schemas.microsoft.com/office/powerpoint/2010/main" val="808492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D32069C-E4DA-BA4E-BC87-5AD08766BB28}"/>
              </a:ext>
            </a:extLst>
          </p:cNvPr>
          <p:cNvPicPr>
            <a:picLocks noChangeAspect="1"/>
          </p:cNvPicPr>
          <p:nvPr/>
        </p:nvPicPr>
        <p:blipFill>
          <a:blip r:embed="rId2"/>
          <a:stretch>
            <a:fillRect/>
          </a:stretch>
        </p:blipFill>
        <p:spPr>
          <a:xfrm>
            <a:off x="234988" y="609599"/>
            <a:ext cx="8798175" cy="270163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04805114"/>
              </p:ext>
            </p:extLst>
          </p:nvPr>
        </p:nvGraphicFramePr>
        <p:xfrm>
          <a:off x="234986" y="3311237"/>
          <a:ext cx="8798177" cy="872836"/>
        </p:xfrm>
        <a:graphic>
          <a:graphicData uri="http://schemas.openxmlformats.org/drawingml/2006/table">
            <a:tbl>
              <a:tblPr>
                <a:tableStyleId>{5C22544A-7EE6-4342-B048-85BDC9FD1C3A}</a:tableStyleId>
              </a:tblPr>
              <a:tblGrid>
                <a:gridCol w="679414"/>
                <a:gridCol w="595745"/>
                <a:gridCol w="595746"/>
                <a:gridCol w="581891"/>
                <a:gridCol w="512618"/>
                <a:gridCol w="554182"/>
                <a:gridCol w="609600"/>
                <a:gridCol w="554182"/>
                <a:gridCol w="512618"/>
                <a:gridCol w="568036"/>
                <a:gridCol w="734291"/>
                <a:gridCol w="748146"/>
                <a:gridCol w="748145"/>
                <a:gridCol w="768810"/>
                <a:gridCol w="34753"/>
              </a:tblGrid>
              <a:tr h="872836">
                <a:tc>
                  <a:txBody>
                    <a:bodyPr/>
                    <a:lstStyle/>
                    <a:p>
                      <a:pPr algn="ctr" fontAlgn="b"/>
                      <a:r>
                        <a:rPr lang="en-ZA" dirty="0" smtClean="0"/>
                        <a:t>         </a:t>
                      </a:r>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l" fontAlgn="b"/>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10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31452863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MPAC</a:t>
            </a:r>
            <a:endParaRPr lang="en-ZA" b="1" dirty="0"/>
          </a:p>
        </p:txBody>
      </p:sp>
      <p:graphicFrame>
        <p:nvGraphicFramePr>
          <p:cNvPr id="4" name="Object 3"/>
          <p:cNvGraphicFramePr>
            <a:graphicFrameLocks noChangeAspect="1"/>
          </p:cNvGraphicFramePr>
          <p:nvPr>
            <p:extLst>
              <p:ext uri="{D42A27DB-BD31-4B8C-83A1-F6EECF244321}">
                <p14:modId xmlns:p14="http://schemas.microsoft.com/office/powerpoint/2010/main" val="836656553"/>
              </p:ext>
            </p:extLst>
          </p:nvPr>
        </p:nvGraphicFramePr>
        <p:xfrm>
          <a:off x="138113" y="1482725"/>
          <a:ext cx="8899525" cy="2286000"/>
        </p:xfrm>
        <a:graphic>
          <a:graphicData uri="http://schemas.openxmlformats.org/presentationml/2006/ole">
            <mc:AlternateContent xmlns:mc="http://schemas.openxmlformats.org/markup-compatibility/2006">
              <mc:Choice xmlns:v="urn:schemas-microsoft-com:vml" Requires="v">
                <p:oleObj spid="_x0000_s3075" name="Worksheet" r:id="rId3" imgW="8439161" imgH="1342920" progId="Excel.Sheet.12">
                  <p:embed/>
                </p:oleObj>
              </mc:Choice>
              <mc:Fallback>
                <p:oleObj name="Worksheet" r:id="rId3" imgW="8439161" imgH="1342920" progId="Excel.Sheet.12">
                  <p:embed/>
                  <p:pic>
                    <p:nvPicPr>
                      <p:cNvPr id="0" name=""/>
                      <p:cNvPicPr/>
                      <p:nvPr/>
                    </p:nvPicPr>
                    <p:blipFill>
                      <a:blip r:embed="rId4"/>
                      <a:stretch>
                        <a:fillRect/>
                      </a:stretch>
                    </p:blipFill>
                    <p:spPr>
                      <a:xfrm>
                        <a:off x="138113" y="1482725"/>
                        <a:ext cx="8899525" cy="2286000"/>
                      </a:xfrm>
                      <a:prstGeom prst="rect">
                        <a:avLst/>
                      </a:prstGeom>
                    </p:spPr>
                  </p:pic>
                </p:oleObj>
              </mc:Fallback>
            </mc:AlternateContent>
          </a:graphicData>
        </a:graphic>
      </p:graphicFrame>
    </p:spTree>
    <p:extLst>
      <p:ext uri="{BB962C8B-B14F-4D97-AF65-F5344CB8AC3E}">
        <p14:creationId xmlns:p14="http://schemas.microsoft.com/office/powerpoint/2010/main" val="1899605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273" y="2551837"/>
            <a:ext cx="7410201" cy="1754326"/>
          </a:xfrm>
          <a:prstGeom prst="rect">
            <a:avLst/>
          </a:prstGeom>
        </p:spPr>
        <p:txBody>
          <a:bodyPr wrap="square">
            <a:spAutoFit/>
          </a:bodyPr>
          <a:lstStyle/>
          <a:p>
            <a:pPr algn="ctr"/>
            <a:r>
              <a:rPr lang="en-ZA" b="1" dirty="0">
                <a:latin typeface="Arial Black" panose="020B0A04020102020204" pitchFamily="34" charset="0"/>
              </a:rPr>
              <a:t>3.2. </a:t>
            </a:r>
            <a:r>
              <a:rPr lang="en-ZA" b="1" dirty="0" smtClean="0">
                <a:latin typeface="Arial Black" panose="020B0A04020102020204" pitchFamily="34" charset="0"/>
              </a:rPr>
              <a:t>Financial Misconduct Procedures </a:t>
            </a:r>
            <a:r>
              <a:rPr lang="en-ZA" b="1" dirty="0">
                <a:latin typeface="Arial Black" panose="020B0A04020102020204" pitchFamily="34" charset="0"/>
              </a:rPr>
              <a:t>and Criminal procedures</a:t>
            </a:r>
            <a:br>
              <a:rPr lang="en-ZA" b="1" dirty="0">
                <a:latin typeface="Arial Black" panose="020B0A04020102020204" pitchFamily="34" charset="0"/>
              </a:rPr>
            </a:br>
            <a:r>
              <a:rPr lang="en-ZA" b="1" dirty="0">
                <a:latin typeface="Arial Black" panose="020B0A04020102020204" pitchFamily="34" charset="0"/>
              </a:rPr>
              <a:t>Consequence management in terms of Chapter 15 of the MFMA and the Municipal Regulations on Financial Misconduct </a:t>
            </a:r>
            <a:br>
              <a:rPr lang="en-ZA" b="1" dirty="0">
                <a:latin typeface="Arial Black" panose="020B0A04020102020204" pitchFamily="34" charset="0"/>
              </a:rPr>
            </a:br>
            <a:endParaRPr lang="en-ZA" b="1" dirty="0">
              <a:latin typeface="Arial Black" panose="020B0A04020102020204" pitchFamily="34" charset="0"/>
            </a:endParaRPr>
          </a:p>
        </p:txBody>
      </p:sp>
    </p:spTree>
    <p:extLst>
      <p:ext uri="{BB962C8B-B14F-4D97-AF65-F5344CB8AC3E}">
        <p14:creationId xmlns:p14="http://schemas.microsoft.com/office/powerpoint/2010/main" val="32897440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
            <a:ext cx="7772400" cy="976536"/>
          </a:xfrm>
        </p:spPr>
        <p:txBody>
          <a:bodyPr/>
          <a:lstStyle/>
          <a:p>
            <a:r>
              <a:rPr lang="en-ZA" sz="2400" b="1" dirty="0"/>
              <a:t>Consequence Management</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72</a:t>
            </a:fld>
            <a:endParaRPr lang="en-US" sz="1400" b="0">
              <a:solidFill>
                <a:schemeClr val="tx1"/>
              </a:solidFill>
              <a:latin typeface="+mn-lt"/>
            </a:endParaRPr>
          </a:p>
        </p:txBody>
      </p:sp>
      <p:sp>
        <p:nvSpPr>
          <p:cNvPr id="6" name="TextBox 5"/>
          <p:cNvSpPr txBox="1"/>
          <p:nvPr/>
        </p:nvSpPr>
        <p:spPr>
          <a:xfrm>
            <a:off x="152400" y="1206932"/>
            <a:ext cx="8515672" cy="4524315"/>
          </a:xfrm>
          <a:prstGeom prst="rect">
            <a:avLst/>
          </a:prstGeom>
          <a:noFill/>
        </p:spPr>
        <p:txBody>
          <a:bodyPr wrap="square" rtlCol="0">
            <a:spAutoFit/>
          </a:bodyPr>
          <a:lstStyle/>
          <a:p>
            <a:pPr marL="342900" indent="-342900" algn="just">
              <a:buFont typeface="Arial" panose="020B0604020202020204" pitchFamily="34" charset="0"/>
              <a:buChar char="•"/>
            </a:pPr>
            <a:r>
              <a:rPr lang="en-ZA" sz="1800" dirty="0"/>
              <a:t>The presentation must cover: </a:t>
            </a:r>
          </a:p>
          <a:p>
            <a:pPr marL="800100" lvl="1" indent="-342900" algn="just">
              <a:buFont typeface="Arial" panose="020B0604020202020204" pitchFamily="34" charset="0"/>
              <a:buChar char="•"/>
            </a:pPr>
            <a:r>
              <a:rPr lang="en-ZA" sz="1800" dirty="0"/>
              <a:t>Confirm the establishment a disciplinary board as required in terms of </a:t>
            </a:r>
            <a:r>
              <a:rPr lang="en-ZA" sz="1800" dirty="0" err="1"/>
              <a:t>Reg</a:t>
            </a:r>
            <a:r>
              <a:rPr lang="en-ZA" sz="1800" dirty="0"/>
              <a:t> 4 of the Municipal Regulations on Financial Misconduct Procedures and Criminal Proceedings and the date of establishment. If not established, provide reasons why. </a:t>
            </a:r>
          </a:p>
          <a:p>
            <a:pPr marL="800100" lvl="1" indent="-342900" algn="just">
              <a:buFont typeface="Arial" panose="020B0604020202020204" pitchFamily="34" charset="0"/>
              <a:buChar char="•"/>
            </a:pPr>
            <a:r>
              <a:rPr lang="en-ZA" dirty="0">
                <a:solidFill>
                  <a:srgbClr val="FF0000"/>
                </a:solidFill>
              </a:rPr>
              <a:t>Yes the disciplinary board  is established, council resolution number 10.5.11.2017</a:t>
            </a:r>
            <a:endParaRPr lang="en-ZA" sz="1800" dirty="0">
              <a:solidFill>
                <a:srgbClr val="FF0000"/>
              </a:solidFill>
            </a:endParaRPr>
          </a:p>
          <a:p>
            <a:pPr marL="800100" lvl="1" indent="-342900" algn="just">
              <a:buFont typeface="Arial" panose="020B0604020202020204" pitchFamily="34" charset="0"/>
              <a:buChar char="•"/>
            </a:pPr>
            <a:r>
              <a:rPr lang="en-ZA" sz="1800" dirty="0"/>
              <a:t>Whether the municipality has terms of reference for the disciplinary board. </a:t>
            </a:r>
          </a:p>
          <a:p>
            <a:pPr marL="800100" lvl="1" indent="-342900" algn="just">
              <a:buFont typeface="Arial" panose="020B0604020202020204" pitchFamily="34" charset="0"/>
              <a:buChar char="•"/>
            </a:pPr>
            <a:endParaRPr lang="en-ZA" dirty="0"/>
          </a:p>
          <a:p>
            <a:pPr marL="800100" lvl="1" indent="-342900" algn="just">
              <a:buFont typeface="Arial" panose="020B0604020202020204" pitchFamily="34" charset="0"/>
              <a:buChar char="•"/>
            </a:pPr>
            <a:endParaRPr lang="en-ZA" sz="1800" dirty="0"/>
          </a:p>
          <a:p>
            <a:pPr marL="800100" lvl="1" indent="-342900" algn="just">
              <a:buFont typeface="Arial" panose="020B0604020202020204" pitchFamily="34" charset="0"/>
              <a:buChar char="•"/>
            </a:pPr>
            <a:endParaRPr lang="en-ZA" dirty="0"/>
          </a:p>
          <a:p>
            <a:pPr marL="800100" lvl="1" indent="-342900" algn="just">
              <a:buFont typeface="Arial" panose="020B0604020202020204" pitchFamily="34" charset="0"/>
              <a:buChar char="•"/>
            </a:pPr>
            <a:endParaRPr lang="en-ZA" sz="1800" dirty="0"/>
          </a:p>
          <a:p>
            <a:pPr marL="800100" lvl="1" indent="-342900" algn="just">
              <a:buFont typeface="Arial" panose="020B0604020202020204" pitchFamily="34" charset="0"/>
              <a:buChar char="•"/>
            </a:pPr>
            <a:endParaRPr lang="en-ZA" dirty="0"/>
          </a:p>
          <a:p>
            <a:pPr marL="800100" lvl="1" indent="-342900" algn="just">
              <a:buFont typeface="Arial" panose="020B0604020202020204" pitchFamily="34" charset="0"/>
              <a:buChar char="•"/>
            </a:pPr>
            <a:endParaRPr lang="en-ZA" sz="1800" dirty="0"/>
          </a:p>
          <a:p>
            <a:pPr marL="800100" lvl="1" indent="-342900" algn="just">
              <a:buFont typeface="Arial" panose="020B0604020202020204" pitchFamily="34" charset="0"/>
              <a:buChar char="•"/>
            </a:pPr>
            <a:endParaRPr lang="en-ZA" sz="1800" dirty="0"/>
          </a:p>
          <a:p>
            <a:pPr marL="800100" lvl="1" indent="-342900" algn="just">
              <a:buFont typeface="Arial" panose="020B0604020202020204" pitchFamily="34" charset="0"/>
              <a:buChar char="•"/>
            </a:pPr>
            <a:endParaRPr lang="en-ZA" sz="1800" dirty="0"/>
          </a:p>
        </p:txBody>
      </p:sp>
      <p:graphicFrame>
        <p:nvGraphicFramePr>
          <p:cNvPr id="7" name="Table 6"/>
          <p:cNvGraphicFramePr>
            <a:graphicFrameLocks noGrp="1"/>
          </p:cNvGraphicFramePr>
          <p:nvPr>
            <p:extLst>
              <p:ext uri="{D42A27DB-BD31-4B8C-83A1-F6EECF244321}">
                <p14:modId xmlns:p14="http://schemas.microsoft.com/office/powerpoint/2010/main" val="3516142438"/>
              </p:ext>
            </p:extLst>
          </p:nvPr>
        </p:nvGraphicFramePr>
        <p:xfrm>
          <a:off x="647700" y="3420626"/>
          <a:ext cx="7867650" cy="2114034"/>
        </p:xfrm>
        <a:graphic>
          <a:graphicData uri="http://schemas.openxmlformats.org/drawingml/2006/table">
            <a:tbl>
              <a:tblPr firstRow="1" bandRow="1">
                <a:tableStyleId>{00A15C55-8517-42AA-B614-E9B94910E393}</a:tableStyleId>
              </a:tblPr>
              <a:tblGrid>
                <a:gridCol w="938437">
                  <a:extLst>
                    <a:ext uri="{9D8B030D-6E8A-4147-A177-3AD203B41FA5}">
                      <a16:colId xmlns:a16="http://schemas.microsoft.com/office/drawing/2014/main" xmlns="" val="3546174982"/>
                    </a:ext>
                  </a:extLst>
                </a:gridCol>
                <a:gridCol w="2208623">
                  <a:extLst>
                    <a:ext uri="{9D8B030D-6E8A-4147-A177-3AD203B41FA5}">
                      <a16:colId xmlns:a16="http://schemas.microsoft.com/office/drawing/2014/main" xmlns="" val="3076953133"/>
                    </a:ext>
                  </a:extLst>
                </a:gridCol>
                <a:gridCol w="1838468">
                  <a:extLst>
                    <a:ext uri="{9D8B030D-6E8A-4147-A177-3AD203B41FA5}">
                      <a16:colId xmlns:a16="http://schemas.microsoft.com/office/drawing/2014/main" xmlns="" val="1618990496"/>
                    </a:ext>
                  </a:extLst>
                </a:gridCol>
                <a:gridCol w="1308592">
                  <a:extLst>
                    <a:ext uri="{9D8B030D-6E8A-4147-A177-3AD203B41FA5}">
                      <a16:colId xmlns:a16="http://schemas.microsoft.com/office/drawing/2014/main" xmlns="" val="3792668567"/>
                    </a:ext>
                  </a:extLst>
                </a:gridCol>
                <a:gridCol w="1573530">
                  <a:extLst>
                    <a:ext uri="{9D8B030D-6E8A-4147-A177-3AD203B41FA5}">
                      <a16:colId xmlns:a16="http://schemas.microsoft.com/office/drawing/2014/main" xmlns="" val="2303175407"/>
                    </a:ext>
                  </a:extLst>
                </a:gridCol>
              </a:tblGrid>
              <a:tr h="346513">
                <a:tc gridSpan="5">
                  <a:txBody>
                    <a:bodyPr/>
                    <a:lstStyle/>
                    <a:p>
                      <a:pPr algn="ctr"/>
                      <a:r>
                        <a:rPr lang="en-ZA" dirty="0"/>
                        <a:t>Cases of Financial</a:t>
                      </a:r>
                      <a:r>
                        <a:rPr lang="en-ZA" baseline="0" dirty="0"/>
                        <a:t> Misconduct addressed during </a:t>
                      </a:r>
                      <a:r>
                        <a:rPr lang="en-ZA" baseline="0" dirty="0" smtClean="0"/>
                        <a:t>2019/20</a:t>
                      </a:r>
                      <a:endParaRPr lang="en-ZA" dirty="0">
                        <a:solidFill>
                          <a:schemeClr val="tx1"/>
                        </a:solidFill>
                      </a:endParaRPr>
                    </a:p>
                  </a:txBody>
                  <a:tcPr>
                    <a:solidFill>
                      <a:srgbClr val="C00000"/>
                    </a:solidFill>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527112289"/>
                  </a:ext>
                </a:extLst>
              </a:tr>
              <a:tr h="1382514">
                <a:tc>
                  <a:txBody>
                    <a:bodyPr/>
                    <a:lstStyle/>
                    <a:p>
                      <a:r>
                        <a:rPr lang="en-ZA" sz="1600" dirty="0"/>
                        <a:t>Position </a:t>
                      </a:r>
                    </a:p>
                  </a:txBody>
                  <a:tcPr/>
                </a:tc>
                <a:tc>
                  <a:txBody>
                    <a:bodyPr/>
                    <a:lstStyle/>
                    <a:p>
                      <a:pPr algn="just"/>
                      <a:r>
                        <a:rPr lang="en-ZA" sz="1600" dirty="0"/>
                        <a:t>Nature</a:t>
                      </a:r>
                      <a:r>
                        <a:rPr lang="en-ZA" sz="1600" baseline="0" dirty="0"/>
                        <a:t> of alleged financial misconduct (</a:t>
                      </a:r>
                      <a:r>
                        <a:rPr lang="en-ZA" sz="1600" dirty="0"/>
                        <a:t>Details</a:t>
                      </a:r>
                      <a:r>
                        <a:rPr lang="en-ZA" sz="1600" baseline="0" dirty="0"/>
                        <a:t> of the non-compliance)</a:t>
                      </a:r>
                      <a:endParaRPr lang="en-ZA" sz="1600" dirty="0"/>
                    </a:p>
                  </a:txBody>
                  <a:tcPr/>
                </a:tc>
                <a:tc>
                  <a:txBody>
                    <a:bodyPr/>
                    <a:lstStyle/>
                    <a:p>
                      <a:r>
                        <a:rPr lang="en-ZA" sz="1600" dirty="0"/>
                        <a:t>Date when matter referred</a:t>
                      </a:r>
                      <a:r>
                        <a:rPr lang="en-ZA" sz="1600" baseline="0" dirty="0"/>
                        <a:t> to the disciplinary board for investigation </a:t>
                      </a:r>
                      <a:endParaRPr lang="en-ZA" sz="1600" dirty="0"/>
                    </a:p>
                  </a:txBody>
                  <a:tcPr/>
                </a:tc>
                <a:tc>
                  <a:txBody>
                    <a:bodyPr/>
                    <a:lstStyle/>
                    <a:p>
                      <a:r>
                        <a:rPr lang="en-ZA" sz="1600" dirty="0"/>
                        <a:t>Outcome</a:t>
                      </a:r>
                      <a:r>
                        <a:rPr lang="en-ZA" sz="1600" baseline="0" dirty="0"/>
                        <a:t> of investigation</a:t>
                      </a:r>
                      <a:endParaRPr lang="en-ZA" sz="1600" dirty="0"/>
                    </a:p>
                  </a:txBody>
                  <a:tcPr/>
                </a:tc>
                <a:tc>
                  <a:txBody>
                    <a:bodyPr/>
                    <a:lstStyle/>
                    <a:p>
                      <a:r>
                        <a:rPr lang="en-ZA" sz="1600" dirty="0"/>
                        <a:t>Comments</a:t>
                      </a:r>
                    </a:p>
                  </a:txBody>
                  <a:tcPr/>
                </a:tc>
                <a:extLst>
                  <a:ext uri="{0D108BD9-81ED-4DB2-BD59-A6C34878D82A}">
                    <a16:rowId xmlns:a16="http://schemas.microsoft.com/office/drawing/2014/main" xmlns="" val="3383147438"/>
                  </a:ext>
                </a:extLst>
              </a:tr>
              <a:tr h="346513">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xmlns="" val="389049345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06424605"/>
              </p:ext>
            </p:extLst>
          </p:nvPr>
        </p:nvGraphicFramePr>
        <p:xfrm>
          <a:off x="1511300" y="5262114"/>
          <a:ext cx="7004050" cy="370840"/>
        </p:xfrm>
        <a:graphic>
          <a:graphicData uri="http://schemas.openxmlformats.org/drawingml/2006/table">
            <a:tbl>
              <a:tblPr firstRow="1" bandRow="1">
                <a:tableStyleId>{21E4AEA4-8DFA-4A89-87EB-49C32662AFE0}</a:tableStyleId>
              </a:tblPr>
              <a:tblGrid>
                <a:gridCol w="2347948"/>
                <a:gridCol w="1779552"/>
                <a:gridCol w="1257300"/>
                <a:gridCol w="1619250"/>
              </a:tblGrid>
              <a:tr h="370840">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r>
            </a:tbl>
          </a:graphicData>
        </a:graphic>
      </p:graphicFrame>
    </p:spTree>
    <p:extLst>
      <p:ext uri="{BB962C8B-B14F-4D97-AF65-F5344CB8AC3E}">
        <p14:creationId xmlns:p14="http://schemas.microsoft.com/office/powerpoint/2010/main" val="42354582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3766" y="2413338"/>
            <a:ext cx="7992094" cy="1477328"/>
          </a:xfrm>
          <a:prstGeom prst="rect">
            <a:avLst/>
          </a:prstGeom>
        </p:spPr>
        <p:txBody>
          <a:bodyPr wrap="square">
            <a:spAutoFit/>
          </a:bodyPr>
          <a:lstStyle/>
          <a:p>
            <a:pPr algn="ctr"/>
            <a:r>
              <a:rPr lang="en-ZA" b="1" dirty="0" smtClean="0">
                <a:latin typeface="Arial Black" panose="020B0A04020102020204" pitchFamily="34" charset="0"/>
              </a:rPr>
              <a:t> 3.3 Special </a:t>
            </a:r>
            <a:r>
              <a:rPr lang="en-ZA" b="1" dirty="0">
                <a:latin typeface="Arial Black" panose="020B0A04020102020204" pitchFamily="34" charset="0"/>
              </a:rPr>
              <a:t>Adjustment Budget  to authorise Unauthorised Expenditure in terms of section 32 of the MFMA and Regulation 23 of the MBRR</a:t>
            </a:r>
            <a:br>
              <a:rPr lang="en-ZA" b="1" dirty="0">
                <a:latin typeface="Arial Black" panose="020B0A04020102020204" pitchFamily="34" charset="0"/>
              </a:rPr>
            </a:br>
            <a:r>
              <a:rPr lang="en-ZA" b="1" dirty="0">
                <a:latin typeface="Arial Black" panose="020B0A04020102020204" pitchFamily="34" charset="0"/>
              </a:rPr>
              <a:t/>
            </a:r>
            <a:br>
              <a:rPr lang="en-ZA" b="1" dirty="0">
                <a:latin typeface="Arial Black" panose="020B0A04020102020204" pitchFamily="34" charset="0"/>
              </a:rPr>
            </a:br>
            <a:endParaRPr lang="en-ZA" b="1" dirty="0">
              <a:latin typeface="Arial Black" panose="020B0A04020102020204" pitchFamily="34" charset="0"/>
            </a:endParaRPr>
          </a:p>
        </p:txBody>
      </p:sp>
    </p:spTree>
    <p:extLst>
      <p:ext uri="{BB962C8B-B14F-4D97-AF65-F5344CB8AC3E}">
        <p14:creationId xmlns:p14="http://schemas.microsoft.com/office/powerpoint/2010/main" val="7469679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
            <a:ext cx="8686800" cy="838200"/>
          </a:xfrm>
        </p:spPr>
        <p:txBody>
          <a:bodyPr/>
          <a:lstStyle/>
          <a:p>
            <a:r>
              <a:rPr lang="en-ZA" sz="2800" b="1" dirty="0"/>
              <a:t>Special Adjustment Budget </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74</a:t>
            </a:fld>
            <a:endParaRPr lang="en-US" sz="1400" b="0">
              <a:solidFill>
                <a:schemeClr val="tx1"/>
              </a:solidFill>
              <a:latin typeface="+mn-lt"/>
            </a:endParaRPr>
          </a:p>
        </p:txBody>
      </p:sp>
      <p:sp>
        <p:nvSpPr>
          <p:cNvPr id="6" name="TextBox 5"/>
          <p:cNvSpPr txBox="1"/>
          <p:nvPr/>
        </p:nvSpPr>
        <p:spPr>
          <a:xfrm>
            <a:off x="251520" y="1412776"/>
            <a:ext cx="8587680" cy="2308324"/>
          </a:xfrm>
          <a:prstGeom prst="rect">
            <a:avLst/>
          </a:prstGeom>
          <a:noFill/>
        </p:spPr>
        <p:txBody>
          <a:bodyPr wrap="square" rtlCol="0">
            <a:spAutoFit/>
          </a:bodyPr>
          <a:lstStyle/>
          <a:p>
            <a:pPr marL="342900" indent="-342900" algn="just">
              <a:buFont typeface="Arial" panose="020B0604020202020204" pitchFamily="34" charset="0"/>
              <a:buChar char="•"/>
            </a:pPr>
            <a:r>
              <a:rPr lang="en-ZA" sz="1800" dirty="0"/>
              <a:t>Did the municipality pass a special adjustment budget to authorise the previous year’s unauthorised expenditure in line with section 32 of the MFMA and Regulation 23 of the Municipal Budget and </a:t>
            </a:r>
            <a:r>
              <a:rPr lang="en-ZA" sz="1800" dirty="0" smtClean="0"/>
              <a:t>Reporting Regulations?</a:t>
            </a:r>
            <a:endParaRPr lang="en-ZA" sz="1800" dirty="0"/>
          </a:p>
          <a:p>
            <a:pPr marL="342900" indent="-342900" algn="just">
              <a:buFont typeface="Arial" panose="020B0604020202020204" pitchFamily="34" charset="0"/>
              <a:buChar char="•"/>
            </a:pPr>
            <a:r>
              <a:rPr lang="en-ZA" dirty="0">
                <a:solidFill>
                  <a:srgbClr val="FF0000"/>
                </a:solidFill>
              </a:rPr>
              <a:t>No there was no special adjustment budget to authorise previous year’s unauthorised expenditure</a:t>
            </a:r>
            <a:endParaRPr lang="en-ZA" sz="1800" dirty="0">
              <a:solidFill>
                <a:srgbClr val="FF0000"/>
              </a:solidFill>
            </a:endParaRPr>
          </a:p>
          <a:p>
            <a:pPr marL="342900" indent="-342900" algn="just">
              <a:buFont typeface="Arial" panose="020B0604020202020204" pitchFamily="34" charset="0"/>
              <a:buChar char="•"/>
            </a:pPr>
            <a:r>
              <a:rPr lang="en-ZA" sz="1800" dirty="0"/>
              <a:t>Please provide details including the amount authorised, and the date the adjustment budget was passed.  </a:t>
            </a:r>
          </a:p>
          <a:p>
            <a:pPr marL="342900" indent="-342900" algn="just">
              <a:buFont typeface="Arial" panose="020B0604020202020204" pitchFamily="34" charset="0"/>
              <a:buChar char="•"/>
            </a:pPr>
            <a:r>
              <a:rPr lang="en-ZA" dirty="0">
                <a:solidFill>
                  <a:srgbClr val="FF0000"/>
                </a:solidFill>
              </a:rPr>
              <a:t>None</a:t>
            </a:r>
            <a:endParaRPr lang="en-ZA" sz="1800" dirty="0">
              <a:solidFill>
                <a:srgbClr val="FF0000"/>
              </a:solidFill>
            </a:endParaRPr>
          </a:p>
        </p:txBody>
      </p:sp>
    </p:spTree>
    <p:extLst>
      <p:ext uri="{BB962C8B-B14F-4D97-AF65-F5344CB8AC3E}">
        <p14:creationId xmlns:p14="http://schemas.microsoft.com/office/powerpoint/2010/main" val="17825880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1" y="563126"/>
            <a:ext cx="7874000" cy="2031325"/>
          </a:xfrm>
          <a:prstGeom prst="rect">
            <a:avLst/>
          </a:prstGeom>
          <a:noFill/>
        </p:spPr>
        <p:txBody>
          <a:bodyPr wrap="square" rtlCol="0">
            <a:spAutoFit/>
          </a:bodyPr>
          <a:lstStyle/>
          <a:p>
            <a:pPr marL="285750" indent="-285750" algn="just">
              <a:buFont typeface="Arial" panose="020B0604020202020204" pitchFamily="34" charset="0"/>
              <a:buChar char="•"/>
            </a:pPr>
            <a:r>
              <a:rPr lang="en-ZA" sz="1800" dirty="0"/>
              <a:t>The presentation must also address whether the recommendations of the disciplinary board have been implemented. </a:t>
            </a:r>
          </a:p>
          <a:p>
            <a:pPr marL="285750" indent="-285750" algn="just">
              <a:buFont typeface="Arial" panose="020B0604020202020204" pitchFamily="34" charset="0"/>
              <a:buChar char="•"/>
            </a:pPr>
            <a:r>
              <a:rPr lang="en-ZA" dirty="0">
                <a:solidFill>
                  <a:srgbClr val="FF0000"/>
                </a:solidFill>
              </a:rPr>
              <a:t>There were no cases.</a:t>
            </a:r>
            <a:endParaRPr lang="en-ZA" sz="1800" dirty="0">
              <a:solidFill>
                <a:srgbClr val="FF0000"/>
              </a:solidFill>
            </a:endParaRPr>
          </a:p>
          <a:p>
            <a:pPr marL="285750" indent="-285750" algn="just">
              <a:buFont typeface="Arial" panose="020B0604020202020204" pitchFamily="34" charset="0"/>
              <a:buChar char="•"/>
            </a:pPr>
            <a:r>
              <a:rPr lang="en-ZA" sz="1800" dirty="0"/>
              <a:t>If there were no cases dealing with financial misconduct, explain why. </a:t>
            </a:r>
          </a:p>
          <a:p>
            <a:pPr marL="285750" indent="-285750" algn="just">
              <a:buFont typeface="Arial" panose="020B0604020202020204" pitchFamily="34" charset="0"/>
              <a:buChar char="•"/>
            </a:pPr>
            <a:r>
              <a:rPr lang="en-ZA" dirty="0">
                <a:solidFill>
                  <a:srgbClr val="FF0000"/>
                </a:solidFill>
              </a:rPr>
              <a:t>The committee </a:t>
            </a:r>
            <a:r>
              <a:rPr lang="en-ZA" dirty="0" smtClean="0">
                <a:solidFill>
                  <a:srgbClr val="FF0000"/>
                </a:solidFill>
              </a:rPr>
              <a:t>were </a:t>
            </a:r>
            <a:r>
              <a:rPr lang="en-ZA" dirty="0">
                <a:solidFill>
                  <a:srgbClr val="FF0000"/>
                </a:solidFill>
              </a:rPr>
              <a:t>trained by </a:t>
            </a:r>
            <a:r>
              <a:rPr lang="en-ZA" dirty="0" smtClean="0">
                <a:solidFill>
                  <a:srgbClr val="FF0000"/>
                </a:solidFill>
              </a:rPr>
              <a:t>LPT on 27/10/2021</a:t>
            </a:r>
            <a:endParaRPr lang="en-ZA" sz="1800" dirty="0">
              <a:solidFill>
                <a:srgbClr val="FF0000"/>
              </a:solidFill>
            </a:endParaRPr>
          </a:p>
          <a:p>
            <a:pPr marL="285750" indent="-285750" algn="just">
              <a:buFont typeface="Arial" panose="020B0604020202020204" pitchFamily="34" charset="0"/>
              <a:buChar char="•"/>
            </a:pPr>
            <a:r>
              <a:rPr lang="en-ZA" sz="1800" dirty="0"/>
              <a:t>Provide details of cases reported to the SAPS during </a:t>
            </a:r>
            <a:r>
              <a:rPr lang="en-ZA" sz="1800" dirty="0" smtClean="0"/>
              <a:t>2020/21.</a:t>
            </a:r>
            <a:endParaRPr lang="en-ZA" sz="1800" dirty="0"/>
          </a:p>
          <a:p>
            <a:pPr marL="285750" indent="-285750" algn="just">
              <a:buFont typeface="Arial" panose="020B0604020202020204" pitchFamily="34" charset="0"/>
              <a:buChar char="•"/>
            </a:pPr>
            <a:r>
              <a:rPr lang="en-ZA" dirty="0">
                <a:solidFill>
                  <a:srgbClr val="FF0000"/>
                </a:solidFill>
              </a:rPr>
              <a:t>No Cases.</a:t>
            </a:r>
            <a:r>
              <a:rPr lang="en-ZA" sz="1800" dirty="0">
                <a:solidFill>
                  <a:srgbClr val="FF0000"/>
                </a:solidFill>
              </a:rPr>
              <a:t> </a:t>
            </a:r>
          </a:p>
        </p:txBody>
      </p:sp>
    </p:spTree>
    <p:extLst>
      <p:ext uri="{BB962C8B-B14F-4D97-AF65-F5344CB8AC3E}">
        <p14:creationId xmlns:p14="http://schemas.microsoft.com/office/powerpoint/2010/main" val="4697235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5029" y="3105835"/>
            <a:ext cx="7635833" cy="954107"/>
          </a:xfrm>
          <a:prstGeom prst="rect">
            <a:avLst/>
          </a:prstGeom>
        </p:spPr>
        <p:txBody>
          <a:bodyPr wrap="square">
            <a:spAutoFit/>
          </a:bodyPr>
          <a:lstStyle/>
          <a:p>
            <a:pPr algn="ctr"/>
            <a:r>
              <a:rPr lang="en-ZA" sz="2800" b="1" dirty="0" smtClean="0"/>
              <a:t>3.4 Addressing </a:t>
            </a:r>
            <a:r>
              <a:rPr lang="en-ZA" sz="2800" b="1" dirty="0"/>
              <a:t>Unauthorised, Irregular, Fruitless and Wasteful Expenditure during 2019/20 </a:t>
            </a:r>
          </a:p>
        </p:txBody>
      </p:sp>
    </p:spTree>
    <p:extLst>
      <p:ext uri="{BB962C8B-B14F-4D97-AF65-F5344CB8AC3E}">
        <p14:creationId xmlns:p14="http://schemas.microsoft.com/office/powerpoint/2010/main" val="10461428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
            <a:ext cx="8812088" cy="976536"/>
          </a:xfrm>
        </p:spPr>
        <p:txBody>
          <a:bodyPr/>
          <a:lstStyle/>
          <a:p>
            <a:r>
              <a:rPr lang="en-ZA" sz="2400" b="1" dirty="0"/>
              <a:t>Addressing Historical Unauthorised Expenditure</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77</a:t>
            </a:fld>
            <a:endParaRPr lang="en-US" sz="1400" b="0">
              <a:solidFill>
                <a:schemeClr val="tx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955300496"/>
              </p:ext>
            </p:extLst>
          </p:nvPr>
        </p:nvGraphicFramePr>
        <p:xfrm>
          <a:off x="139320" y="1274617"/>
          <a:ext cx="8812080" cy="1976120"/>
        </p:xfrm>
        <a:graphic>
          <a:graphicData uri="http://schemas.openxmlformats.org/drawingml/2006/table">
            <a:tbl>
              <a:tblPr firstRow="1" bandRow="1">
                <a:tableStyleId>{21E4AEA4-8DFA-4A89-87EB-49C32662AFE0}</a:tableStyleId>
              </a:tblPr>
              <a:tblGrid>
                <a:gridCol w="1101510">
                  <a:extLst>
                    <a:ext uri="{9D8B030D-6E8A-4147-A177-3AD203B41FA5}">
                      <a16:colId xmlns:a16="http://schemas.microsoft.com/office/drawing/2014/main" xmlns="" val="3642194112"/>
                    </a:ext>
                  </a:extLst>
                </a:gridCol>
                <a:gridCol w="1101510">
                  <a:extLst>
                    <a:ext uri="{9D8B030D-6E8A-4147-A177-3AD203B41FA5}">
                      <a16:colId xmlns:a16="http://schemas.microsoft.com/office/drawing/2014/main" xmlns="" val="2592512120"/>
                    </a:ext>
                  </a:extLst>
                </a:gridCol>
                <a:gridCol w="1101510">
                  <a:extLst>
                    <a:ext uri="{9D8B030D-6E8A-4147-A177-3AD203B41FA5}">
                      <a16:colId xmlns:a16="http://schemas.microsoft.com/office/drawing/2014/main" xmlns="" val="612477187"/>
                    </a:ext>
                  </a:extLst>
                </a:gridCol>
                <a:gridCol w="1101510">
                  <a:extLst>
                    <a:ext uri="{9D8B030D-6E8A-4147-A177-3AD203B41FA5}">
                      <a16:colId xmlns:a16="http://schemas.microsoft.com/office/drawing/2014/main" xmlns="" val="639655278"/>
                    </a:ext>
                  </a:extLst>
                </a:gridCol>
                <a:gridCol w="1101510">
                  <a:extLst>
                    <a:ext uri="{9D8B030D-6E8A-4147-A177-3AD203B41FA5}">
                      <a16:colId xmlns:a16="http://schemas.microsoft.com/office/drawing/2014/main" xmlns="" val="1958177341"/>
                    </a:ext>
                  </a:extLst>
                </a:gridCol>
                <a:gridCol w="1101510">
                  <a:extLst>
                    <a:ext uri="{9D8B030D-6E8A-4147-A177-3AD203B41FA5}">
                      <a16:colId xmlns:a16="http://schemas.microsoft.com/office/drawing/2014/main" xmlns="" val="1991597794"/>
                    </a:ext>
                  </a:extLst>
                </a:gridCol>
                <a:gridCol w="1101510">
                  <a:extLst>
                    <a:ext uri="{9D8B030D-6E8A-4147-A177-3AD203B41FA5}">
                      <a16:colId xmlns:a16="http://schemas.microsoft.com/office/drawing/2014/main" xmlns="" val="2909939489"/>
                    </a:ext>
                  </a:extLst>
                </a:gridCol>
                <a:gridCol w="1101510">
                  <a:extLst>
                    <a:ext uri="{9D8B030D-6E8A-4147-A177-3AD203B41FA5}">
                      <a16:colId xmlns:a16="http://schemas.microsoft.com/office/drawing/2014/main" xmlns="" val="262575375"/>
                    </a:ext>
                  </a:extLst>
                </a:gridCol>
              </a:tblGrid>
              <a:tr h="370840">
                <a:tc gridSpan="8">
                  <a:txBody>
                    <a:bodyPr/>
                    <a:lstStyle/>
                    <a:p>
                      <a:r>
                        <a:rPr lang="en-ZA" dirty="0"/>
                        <a:t>Unauthorised Expenditure</a:t>
                      </a:r>
                      <a:r>
                        <a:rPr lang="en-ZA" baseline="0" dirty="0"/>
                        <a:t> processed in terms of section 32(2)(a)(ii) of the MFMA</a:t>
                      </a:r>
                      <a:endParaRPr lang="en-ZA" dirty="0"/>
                    </a:p>
                  </a:txBody>
                  <a:tcPr>
                    <a:solidFill>
                      <a:srgbClr val="B90400"/>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24017434"/>
                  </a:ext>
                </a:extLst>
              </a:tr>
              <a:tr h="370840">
                <a:tc>
                  <a:txBody>
                    <a:bodyPr/>
                    <a:lstStyle/>
                    <a:p>
                      <a:pPr algn="just"/>
                      <a:r>
                        <a:rPr lang="en-ZA" sz="1500" dirty="0"/>
                        <a:t>Amount</a:t>
                      </a:r>
                    </a:p>
                  </a:txBody>
                  <a:tcPr/>
                </a:tc>
                <a:tc>
                  <a:txBody>
                    <a:bodyPr/>
                    <a:lstStyle/>
                    <a:p>
                      <a:pPr algn="just"/>
                      <a:r>
                        <a:rPr lang="en-ZA" sz="1500" dirty="0"/>
                        <a:t>Root cause/s</a:t>
                      </a:r>
                    </a:p>
                  </a:txBody>
                  <a:tcPr/>
                </a:tc>
                <a:tc>
                  <a:txBody>
                    <a:bodyPr/>
                    <a:lstStyle/>
                    <a:p>
                      <a:pPr algn="just"/>
                      <a:r>
                        <a:rPr lang="en-ZA" sz="1500" dirty="0"/>
                        <a:t>FY</a:t>
                      </a:r>
                      <a:r>
                        <a:rPr lang="en-ZA" sz="1500" baseline="0" dirty="0"/>
                        <a:t> to which the amounts relates</a:t>
                      </a:r>
                      <a:endParaRPr lang="en-ZA" sz="1500" dirty="0"/>
                    </a:p>
                  </a:txBody>
                  <a:tcPr/>
                </a:tc>
                <a:tc>
                  <a:txBody>
                    <a:bodyPr/>
                    <a:lstStyle/>
                    <a:p>
                      <a:pPr algn="just"/>
                      <a:r>
                        <a:rPr lang="en-ZA" sz="1500" dirty="0"/>
                        <a:t>Date</a:t>
                      </a:r>
                      <a:r>
                        <a:rPr lang="en-ZA" sz="1500" baseline="0" dirty="0"/>
                        <a:t> referred to MPAC for investigation </a:t>
                      </a:r>
                      <a:endParaRPr lang="en-ZA" sz="1500" dirty="0"/>
                    </a:p>
                  </a:txBody>
                  <a:tcPr/>
                </a:tc>
                <a:tc>
                  <a:txBody>
                    <a:bodyPr/>
                    <a:lstStyle/>
                    <a:p>
                      <a:pPr algn="just"/>
                      <a:r>
                        <a:rPr lang="en-ZA" sz="1500" dirty="0"/>
                        <a:t>Date</a:t>
                      </a:r>
                      <a:r>
                        <a:rPr lang="en-ZA" sz="1500" baseline="0" dirty="0"/>
                        <a:t> MPAC report tabled in council </a:t>
                      </a:r>
                      <a:endParaRPr lang="en-ZA" sz="1500" dirty="0"/>
                    </a:p>
                  </a:txBody>
                  <a:tcPr/>
                </a:tc>
                <a:tc>
                  <a:txBody>
                    <a:bodyPr/>
                    <a:lstStyle/>
                    <a:p>
                      <a:pPr algn="just"/>
                      <a:r>
                        <a:rPr lang="en-ZA" sz="1500" dirty="0"/>
                        <a:t>Amount written-off</a:t>
                      </a:r>
                    </a:p>
                  </a:txBody>
                  <a:tcPr/>
                </a:tc>
                <a:tc>
                  <a:txBody>
                    <a:bodyPr/>
                    <a:lstStyle/>
                    <a:p>
                      <a:pPr algn="just"/>
                      <a:r>
                        <a:rPr lang="en-ZA" sz="1500" dirty="0"/>
                        <a:t>Amount recovered </a:t>
                      </a:r>
                    </a:p>
                  </a:txBody>
                  <a:tcPr/>
                </a:tc>
                <a:tc>
                  <a:txBody>
                    <a:bodyPr/>
                    <a:lstStyle/>
                    <a:p>
                      <a:pPr algn="just"/>
                      <a:r>
                        <a:rPr lang="en-ZA" sz="1500" dirty="0"/>
                        <a:t>Amounts</a:t>
                      </a:r>
                      <a:r>
                        <a:rPr lang="en-ZA" sz="1500" baseline="0" dirty="0"/>
                        <a:t> still to be processed</a:t>
                      </a:r>
                      <a:endParaRPr lang="en-ZA" sz="1500" dirty="0"/>
                    </a:p>
                  </a:txBody>
                  <a:tcPr/>
                </a:tc>
                <a:extLst>
                  <a:ext uri="{0D108BD9-81ED-4DB2-BD59-A6C34878D82A}">
                    <a16:rowId xmlns:a16="http://schemas.microsoft.com/office/drawing/2014/main" xmlns="" val="2329373008"/>
                  </a:ext>
                </a:extLst>
              </a:tr>
              <a:tr h="370840">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extLst>
                  <a:ext uri="{0D108BD9-81ED-4DB2-BD59-A6C34878D82A}">
                    <a16:rowId xmlns:a16="http://schemas.microsoft.com/office/drawing/2014/main" xmlns="" val="4143209249"/>
                  </a:ext>
                </a:extLst>
              </a:tr>
            </a:tbl>
          </a:graphicData>
        </a:graphic>
      </p:graphicFrame>
    </p:spTree>
    <p:extLst>
      <p:ext uri="{BB962C8B-B14F-4D97-AF65-F5344CB8AC3E}">
        <p14:creationId xmlns:p14="http://schemas.microsoft.com/office/powerpoint/2010/main" val="28425193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
            <a:ext cx="8812088" cy="976536"/>
          </a:xfrm>
        </p:spPr>
        <p:txBody>
          <a:bodyPr/>
          <a:lstStyle/>
          <a:p>
            <a:r>
              <a:rPr lang="en-ZA" sz="2400" b="1" dirty="0"/>
              <a:t>Addressing Historical Irregular Expenditure</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78</a:t>
            </a:fld>
            <a:endParaRPr lang="en-US" sz="1400" b="0">
              <a:solidFill>
                <a:schemeClr val="tx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908842476"/>
              </p:ext>
            </p:extLst>
          </p:nvPr>
        </p:nvGraphicFramePr>
        <p:xfrm>
          <a:off x="152400" y="1397000"/>
          <a:ext cx="8812080" cy="2052320"/>
        </p:xfrm>
        <a:graphic>
          <a:graphicData uri="http://schemas.openxmlformats.org/drawingml/2006/table">
            <a:tbl>
              <a:tblPr firstRow="1" bandRow="1">
                <a:tableStyleId>{21E4AEA4-8DFA-4A89-87EB-49C32662AFE0}</a:tableStyleId>
              </a:tblPr>
              <a:tblGrid>
                <a:gridCol w="891208">
                  <a:extLst>
                    <a:ext uri="{9D8B030D-6E8A-4147-A177-3AD203B41FA5}">
                      <a16:colId xmlns:a16="http://schemas.microsoft.com/office/drawing/2014/main" xmlns="" val="3642194112"/>
                    </a:ext>
                  </a:extLst>
                </a:gridCol>
                <a:gridCol w="1008112">
                  <a:extLst>
                    <a:ext uri="{9D8B030D-6E8A-4147-A177-3AD203B41FA5}">
                      <a16:colId xmlns:a16="http://schemas.microsoft.com/office/drawing/2014/main" xmlns="" val="2592512120"/>
                    </a:ext>
                  </a:extLst>
                </a:gridCol>
                <a:gridCol w="1224136">
                  <a:extLst>
                    <a:ext uri="{9D8B030D-6E8A-4147-A177-3AD203B41FA5}">
                      <a16:colId xmlns:a16="http://schemas.microsoft.com/office/drawing/2014/main" xmlns="" val="612477187"/>
                    </a:ext>
                  </a:extLst>
                </a:gridCol>
                <a:gridCol w="1282584">
                  <a:extLst>
                    <a:ext uri="{9D8B030D-6E8A-4147-A177-3AD203B41FA5}">
                      <a16:colId xmlns:a16="http://schemas.microsoft.com/office/drawing/2014/main" xmlns="" val="639655278"/>
                    </a:ext>
                  </a:extLst>
                </a:gridCol>
                <a:gridCol w="1101510">
                  <a:extLst>
                    <a:ext uri="{9D8B030D-6E8A-4147-A177-3AD203B41FA5}">
                      <a16:colId xmlns:a16="http://schemas.microsoft.com/office/drawing/2014/main" xmlns="" val="1958177341"/>
                    </a:ext>
                  </a:extLst>
                </a:gridCol>
                <a:gridCol w="1101510">
                  <a:extLst>
                    <a:ext uri="{9D8B030D-6E8A-4147-A177-3AD203B41FA5}">
                      <a16:colId xmlns:a16="http://schemas.microsoft.com/office/drawing/2014/main" xmlns="" val="1991597794"/>
                    </a:ext>
                  </a:extLst>
                </a:gridCol>
                <a:gridCol w="1101510">
                  <a:extLst>
                    <a:ext uri="{9D8B030D-6E8A-4147-A177-3AD203B41FA5}">
                      <a16:colId xmlns:a16="http://schemas.microsoft.com/office/drawing/2014/main" xmlns="" val="2909939489"/>
                    </a:ext>
                  </a:extLst>
                </a:gridCol>
                <a:gridCol w="1101510">
                  <a:extLst>
                    <a:ext uri="{9D8B030D-6E8A-4147-A177-3AD203B41FA5}">
                      <a16:colId xmlns:a16="http://schemas.microsoft.com/office/drawing/2014/main" xmlns="" val="262575375"/>
                    </a:ext>
                  </a:extLst>
                </a:gridCol>
              </a:tblGrid>
              <a:tr h="370840">
                <a:tc gridSpan="8">
                  <a:txBody>
                    <a:bodyPr/>
                    <a:lstStyle/>
                    <a:p>
                      <a:r>
                        <a:rPr lang="en-ZA" dirty="0"/>
                        <a:t>Irregular Expenditure</a:t>
                      </a:r>
                      <a:r>
                        <a:rPr lang="en-ZA" baseline="0" dirty="0"/>
                        <a:t> processed in terms of section 32(2)(b) of the MFMA</a:t>
                      </a:r>
                      <a:endParaRPr lang="en-ZA" dirty="0"/>
                    </a:p>
                  </a:txBody>
                  <a:tcPr>
                    <a:solidFill>
                      <a:srgbClr val="B90400"/>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24017434"/>
                  </a:ext>
                </a:extLst>
              </a:tr>
              <a:tr h="370840">
                <a:tc>
                  <a:txBody>
                    <a:bodyPr/>
                    <a:lstStyle/>
                    <a:p>
                      <a:pPr algn="just"/>
                      <a:r>
                        <a:rPr lang="en-ZA" sz="1600" dirty="0"/>
                        <a:t>Amount</a:t>
                      </a:r>
                    </a:p>
                  </a:txBody>
                  <a:tcPr/>
                </a:tc>
                <a:tc>
                  <a:txBody>
                    <a:bodyPr/>
                    <a:lstStyle/>
                    <a:p>
                      <a:pPr algn="just"/>
                      <a:r>
                        <a:rPr lang="en-ZA" sz="1600" dirty="0"/>
                        <a:t>Root cause/s</a:t>
                      </a:r>
                    </a:p>
                  </a:txBody>
                  <a:tcPr/>
                </a:tc>
                <a:tc>
                  <a:txBody>
                    <a:bodyPr/>
                    <a:lstStyle/>
                    <a:p>
                      <a:pPr algn="just"/>
                      <a:r>
                        <a:rPr lang="en-ZA" sz="1600" dirty="0"/>
                        <a:t>FY</a:t>
                      </a:r>
                      <a:r>
                        <a:rPr lang="en-ZA" sz="1600" baseline="0" dirty="0"/>
                        <a:t> to which amount relates</a:t>
                      </a:r>
                      <a:endParaRPr lang="en-ZA" sz="1600" dirty="0"/>
                    </a:p>
                  </a:txBody>
                  <a:tcPr/>
                </a:tc>
                <a:tc>
                  <a:txBody>
                    <a:bodyPr/>
                    <a:lstStyle/>
                    <a:p>
                      <a:pPr algn="just"/>
                      <a:r>
                        <a:rPr lang="en-ZA" sz="1550" dirty="0"/>
                        <a:t>Date</a:t>
                      </a:r>
                      <a:r>
                        <a:rPr lang="en-ZA" sz="1550" baseline="0" dirty="0"/>
                        <a:t> referred to MPAC for investigation </a:t>
                      </a:r>
                      <a:endParaRPr lang="en-ZA" sz="1550" dirty="0"/>
                    </a:p>
                  </a:txBody>
                  <a:tcPr/>
                </a:tc>
                <a:tc>
                  <a:txBody>
                    <a:bodyPr/>
                    <a:lstStyle/>
                    <a:p>
                      <a:pPr algn="just"/>
                      <a:r>
                        <a:rPr lang="en-ZA" sz="1600" dirty="0"/>
                        <a:t>Date</a:t>
                      </a:r>
                      <a:r>
                        <a:rPr lang="en-ZA" sz="1600" baseline="0" dirty="0"/>
                        <a:t> MPAC report tabled in council </a:t>
                      </a:r>
                      <a:endParaRPr lang="en-ZA" sz="1600" dirty="0"/>
                    </a:p>
                  </a:txBody>
                  <a:tcPr/>
                </a:tc>
                <a:tc>
                  <a:txBody>
                    <a:bodyPr/>
                    <a:lstStyle/>
                    <a:p>
                      <a:pPr algn="just"/>
                      <a:r>
                        <a:rPr lang="en-ZA" sz="1600" dirty="0"/>
                        <a:t>Amount written-off</a:t>
                      </a:r>
                    </a:p>
                  </a:txBody>
                  <a:tcPr/>
                </a:tc>
                <a:tc>
                  <a:txBody>
                    <a:bodyPr/>
                    <a:lstStyle/>
                    <a:p>
                      <a:pPr algn="just"/>
                      <a:r>
                        <a:rPr lang="en-ZA" sz="1600" dirty="0"/>
                        <a:t>Amount recovered </a:t>
                      </a:r>
                    </a:p>
                  </a:txBody>
                  <a:tcPr/>
                </a:tc>
                <a:tc>
                  <a:txBody>
                    <a:bodyPr/>
                    <a:lstStyle/>
                    <a:p>
                      <a:pPr algn="just"/>
                      <a:r>
                        <a:rPr lang="en-ZA" sz="1550" dirty="0"/>
                        <a:t>Amounts</a:t>
                      </a:r>
                      <a:r>
                        <a:rPr lang="en-ZA" sz="1550" baseline="0" dirty="0"/>
                        <a:t> still to be processed</a:t>
                      </a:r>
                      <a:endParaRPr lang="en-ZA" sz="1550" dirty="0"/>
                    </a:p>
                  </a:txBody>
                  <a:tcPr/>
                </a:tc>
                <a:extLst>
                  <a:ext uri="{0D108BD9-81ED-4DB2-BD59-A6C34878D82A}">
                    <a16:rowId xmlns:a16="http://schemas.microsoft.com/office/drawing/2014/main" xmlns="" val="2329373008"/>
                  </a:ext>
                </a:extLst>
              </a:tr>
              <a:tr h="370840">
                <a:tc>
                  <a:txBody>
                    <a:bodyPr/>
                    <a:lstStyle/>
                    <a:p>
                      <a:r>
                        <a:rPr lang="en-ZA" dirty="0" smtClean="0"/>
                        <a:t>None </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extLst>
                  <a:ext uri="{0D108BD9-81ED-4DB2-BD59-A6C34878D82A}">
                    <a16:rowId xmlns:a16="http://schemas.microsoft.com/office/drawing/2014/main" xmlns="" val="4143209249"/>
                  </a:ext>
                </a:extLst>
              </a:tr>
            </a:tbl>
          </a:graphicData>
        </a:graphic>
      </p:graphicFrame>
    </p:spTree>
    <p:extLst>
      <p:ext uri="{BB962C8B-B14F-4D97-AF65-F5344CB8AC3E}">
        <p14:creationId xmlns:p14="http://schemas.microsoft.com/office/powerpoint/2010/main" val="18698413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
            <a:ext cx="8812088" cy="976536"/>
          </a:xfrm>
        </p:spPr>
        <p:txBody>
          <a:bodyPr/>
          <a:lstStyle/>
          <a:p>
            <a:r>
              <a:rPr lang="en-ZA" sz="2400" b="1" dirty="0"/>
              <a:t>Addressing Historical Fruitless and Wasteful Expenditure</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79</a:t>
            </a:fld>
            <a:endParaRPr lang="en-US" sz="1400" b="0">
              <a:solidFill>
                <a:schemeClr val="tx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553377213"/>
              </p:ext>
            </p:extLst>
          </p:nvPr>
        </p:nvGraphicFramePr>
        <p:xfrm>
          <a:off x="152400" y="1397000"/>
          <a:ext cx="8812080" cy="1976120"/>
        </p:xfrm>
        <a:graphic>
          <a:graphicData uri="http://schemas.openxmlformats.org/drawingml/2006/table">
            <a:tbl>
              <a:tblPr firstRow="1" bandRow="1">
                <a:tableStyleId>{21E4AEA4-8DFA-4A89-87EB-49C32662AFE0}</a:tableStyleId>
              </a:tblPr>
              <a:tblGrid>
                <a:gridCol w="1101510">
                  <a:extLst>
                    <a:ext uri="{9D8B030D-6E8A-4147-A177-3AD203B41FA5}">
                      <a16:colId xmlns:a16="http://schemas.microsoft.com/office/drawing/2014/main" xmlns="" val="3642194112"/>
                    </a:ext>
                  </a:extLst>
                </a:gridCol>
                <a:gridCol w="1101510">
                  <a:extLst>
                    <a:ext uri="{9D8B030D-6E8A-4147-A177-3AD203B41FA5}">
                      <a16:colId xmlns:a16="http://schemas.microsoft.com/office/drawing/2014/main" xmlns="" val="2592512120"/>
                    </a:ext>
                  </a:extLst>
                </a:gridCol>
                <a:gridCol w="1101510">
                  <a:extLst>
                    <a:ext uri="{9D8B030D-6E8A-4147-A177-3AD203B41FA5}">
                      <a16:colId xmlns:a16="http://schemas.microsoft.com/office/drawing/2014/main" xmlns="" val="612477187"/>
                    </a:ext>
                  </a:extLst>
                </a:gridCol>
                <a:gridCol w="1101510">
                  <a:extLst>
                    <a:ext uri="{9D8B030D-6E8A-4147-A177-3AD203B41FA5}">
                      <a16:colId xmlns:a16="http://schemas.microsoft.com/office/drawing/2014/main" xmlns="" val="639655278"/>
                    </a:ext>
                  </a:extLst>
                </a:gridCol>
                <a:gridCol w="1101510">
                  <a:extLst>
                    <a:ext uri="{9D8B030D-6E8A-4147-A177-3AD203B41FA5}">
                      <a16:colId xmlns:a16="http://schemas.microsoft.com/office/drawing/2014/main" xmlns="" val="1958177341"/>
                    </a:ext>
                  </a:extLst>
                </a:gridCol>
                <a:gridCol w="1101510">
                  <a:extLst>
                    <a:ext uri="{9D8B030D-6E8A-4147-A177-3AD203B41FA5}">
                      <a16:colId xmlns:a16="http://schemas.microsoft.com/office/drawing/2014/main" xmlns="" val="1991597794"/>
                    </a:ext>
                  </a:extLst>
                </a:gridCol>
                <a:gridCol w="1101510">
                  <a:extLst>
                    <a:ext uri="{9D8B030D-6E8A-4147-A177-3AD203B41FA5}">
                      <a16:colId xmlns:a16="http://schemas.microsoft.com/office/drawing/2014/main" xmlns="" val="2909939489"/>
                    </a:ext>
                  </a:extLst>
                </a:gridCol>
                <a:gridCol w="1101510">
                  <a:extLst>
                    <a:ext uri="{9D8B030D-6E8A-4147-A177-3AD203B41FA5}">
                      <a16:colId xmlns:a16="http://schemas.microsoft.com/office/drawing/2014/main" xmlns="" val="262575375"/>
                    </a:ext>
                  </a:extLst>
                </a:gridCol>
              </a:tblGrid>
              <a:tr h="370840">
                <a:tc gridSpan="8">
                  <a:txBody>
                    <a:bodyPr/>
                    <a:lstStyle/>
                    <a:p>
                      <a:r>
                        <a:rPr lang="en-ZA" dirty="0"/>
                        <a:t>Fruitless and Wasteful Expenditure</a:t>
                      </a:r>
                      <a:r>
                        <a:rPr lang="en-ZA" baseline="0" dirty="0"/>
                        <a:t> processed in terms of section 32(2)(b) of the MFMA</a:t>
                      </a:r>
                      <a:endParaRPr lang="en-ZA" dirty="0"/>
                    </a:p>
                  </a:txBody>
                  <a:tcPr>
                    <a:solidFill>
                      <a:srgbClr val="C00000"/>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24017434"/>
                  </a:ext>
                </a:extLst>
              </a:tr>
              <a:tr h="370840">
                <a:tc>
                  <a:txBody>
                    <a:bodyPr/>
                    <a:lstStyle/>
                    <a:p>
                      <a:pPr algn="just"/>
                      <a:r>
                        <a:rPr lang="en-ZA" sz="1500" dirty="0"/>
                        <a:t>Amount</a:t>
                      </a:r>
                    </a:p>
                  </a:txBody>
                  <a:tcPr/>
                </a:tc>
                <a:tc>
                  <a:txBody>
                    <a:bodyPr/>
                    <a:lstStyle/>
                    <a:p>
                      <a:pPr algn="just"/>
                      <a:r>
                        <a:rPr lang="en-ZA" sz="1500" dirty="0"/>
                        <a:t>Root cause/s</a:t>
                      </a:r>
                    </a:p>
                  </a:txBody>
                  <a:tcPr/>
                </a:tc>
                <a:tc>
                  <a:txBody>
                    <a:bodyPr/>
                    <a:lstStyle/>
                    <a:p>
                      <a:pPr algn="just"/>
                      <a:r>
                        <a:rPr lang="en-ZA" sz="1500" dirty="0"/>
                        <a:t>FY</a:t>
                      </a:r>
                      <a:r>
                        <a:rPr lang="en-ZA" sz="1500" baseline="0" dirty="0"/>
                        <a:t> to which the amounts relates</a:t>
                      </a:r>
                      <a:endParaRPr lang="en-ZA" sz="1500" dirty="0"/>
                    </a:p>
                  </a:txBody>
                  <a:tcPr/>
                </a:tc>
                <a:tc>
                  <a:txBody>
                    <a:bodyPr/>
                    <a:lstStyle/>
                    <a:p>
                      <a:pPr algn="just"/>
                      <a:r>
                        <a:rPr lang="en-ZA" sz="1500" dirty="0"/>
                        <a:t>Date</a:t>
                      </a:r>
                      <a:r>
                        <a:rPr lang="en-ZA" sz="1500" baseline="0" dirty="0"/>
                        <a:t> referred to MPAC for investigation </a:t>
                      </a:r>
                      <a:endParaRPr lang="en-ZA" sz="1500" dirty="0"/>
                    </a:p>
                  </a:txBody>
                  <a:tcPr/>
                </a:tc>
                <a:tc>
                  <a:txBody>
                    <a:bodyPr/>
                    <a:lstStyle/>
                    <a:p>
                      <a:pPr algn="just"/>
                      <a:r>
                        <a:rPr lang="en-ZA" sz="1500" dirty="0"/>
                        <a:t>Date</a:t>
                      </a:r>
                      <a:r>
                        <a:rPr lang="en-ZA" sz="1500" baseline="0" dirty="0"/>
                        <a:t> MPAC report tabled in council </a:t>
                      </a:r>
                      <a:endParaRPr lang="en-ZA" sz="1500" dirty="0"/>
                    </a:p>
                  </a:txBody>
                  <a:tcPr/>
                </a:tc>
                <a:tc>
                  <a:txBody>
                    <a:bodyPr/>
                    <a:lstStyle/>
                    <a:p>
                      <a:pPr algn="just"/>
                      <a:r>
                        <a:rPr lang="en-ZA" sz="1500" dirty="0"/>
                        <a:t>Amount written-off</a:t>
                      </a:r>
                    </a:p>
                  </a:txBody>
                  <a:tcPr/>
                </a:tc>
                <a:tc>
                  <a:txBody>
                    <a:bodyPr/>
                    <a:lstStyle/>
                    <a:p>
                      <a:pPr algn="just"/>
                      <a:r>
                        <a:rPr lang="en-ZA" sz="1500" dirty="0"/>
                        <a:t>Amount recovered </a:t>
                      </a:r>
                    </a:p>
                  </a:txBody>
                  <a:tcPr/>
                </a:tc>
                <a:tc>
                  <a:txBody>
                    <a:bodyPr/>
                    <a:lstStyle/>
                    <a:p>
                      <a:pPr algn="just"/>
                      <a:r>
                        <a:rPr lang="en-ZA" sz="1500" dirty="0"/>
                        <a:t>Amounts</a:t>
                      </a:r>
                      <a:r>
                        <a:rPr lang="en-ZA" sz="1500" baseline="0" dirty="0"/>
                        <a:t> still to be processed</a:t>
                      </a:r>
                      <a:endParaRPr lang="en-ZA" sz="1500" dirty="0"/>
                    </a:p>
                  </a:txBody>
                  <a:tcPr/>
                </a:tc>
                <a:extLst>
                  <a:ext uri="{0D108BD9-81ED-4DB2-BD59-A6C34878D82A}">
                    <a16:rowId xmlns:a16="http://schemas.microsoft.com/office/drawing/2014/main" xmlns="" val="2329373008"/>
                  </a:ext>
                </a:extLst>
              </a:tr>
              <a:tr h="370840">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tc>
                  <a:txBody>
                    <a:bodyPr/>
                    <a:lstStyle/>
                    <a:p>
                      <a:r>
                        <a:rPr lang="en-ZA" dirty="0" smtClean="0"/>
                        <a:t>none</a:t>
                      </a:r>
                      <a:endParaRPr lang="en-ZA" dirty="0"/>
                    </a:p>
                  </a:txBody>
                  <a:tcPr/>
                </a:tc>
                <a:extLst>
                  <a:ext uri="{0D108BD9-81ED-4DB2-BD59-A6C34878D82A}">
                    <a16:rowId xmlns:a16="http://schemas.microsoft.com/office/drawing/2014/main" xmlns="" val="4143209249"/>
                  </a:ext>
                </a:extLst>
              </a:tr>
            </a:tbl>
          </a:graphicData>
        </a:graphic>
      </p:graphicFrame>
    </p:spTree>
    <p:extLst>
      <p:ext uri="{BB962C8B-B14F-4D97-AF65-F5344CB8AC3E}">
        <p14:creationId xmlns:p14="http://schemas.microsoft.com/office/powerpoint/2010/main" val="292001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4325951"/>
              </p:ext>
            </p:extLst>
          </p:nvPr>
        </p:nvGraphicFramePr>
        <p:xfrm>
          <a:off x="166254" y="2064327"/>
          <a:ext cx="8844396" cy="304801"/>
        </p:xfrm>
        <a:graphic>
          <a:graphicData uri="http://schemas.openxmlformats.org/drawingml/2006/table">
            <a:tbl>
              <a:tblPr>
                <a:tableStyleId>{5C22544A-7EE6-4342-B048-85BDC9FD1C3A}</a:tableStyleId>
              </a:tblPr>
              <a:tblGrid>
                <a:gridCol w="1237119"/>
                <a:gridCol w="1213363"/>
                <a:gridCol w="1154888"/>
                <a:gridCol w="1198745"/>
                <a:gridCol w="1154888"/>
                <a:gridCol w="1154888"/>
                <a:gridCol w="1664860"/>
                <a:gridCol w="30168"/>
                <a:gridCol w="35477"/>
              </a:tblGrid>
              <a:tr h="304801">
                <a:tc>
                  <a:txBody>
                    <a:bodyPr/>
                    <a:lstStyle/>
                    <a:p>
                      <a:pPr algn="ctr" fontAlgn="b"/>
                      <a:r>
                        <a:rPr lang="en-ZA" dirty="0" smtClean="0"/>
                        <a:t>                NO</a:t>
                      </a:r>
                      <a:endParaRPr lang="en-ZA" dirty="0"/>
                    </a:p>
                  </a:txBody>
                  <a:tcPr marL="0" marR="0" marT="0" marB="0" anchor="b"/>
                </a:tc>
                <a:tc>
                  <a:txBody>
                    <a:bodyPr/>
                    <a:lstStyle/>
                    <a:p>
                      <a:pPr algn="ctr" fontAlgn="b"/>
                      <a:r>
                        <a:rPr lang="en-ZA" dirty="0"/>
                        <a:t>NO</a:t>
                      </a:r>
                    </a:p>
                  </a:txBody>
                  <a:tcPr marL="0" marR="0" marT="0" marB="0" anchor="b"/>
                </a:tc>
                <a:tc>
                  <a:txBody>
                    <a:bodyPr/>
                    <a:lstStyle/>
                    <a:p>
                      <a:pPr algn="ctr" fontAlgn="b"/>
                      <a:r>
                        <a:rPr lang="en-ZA" dirty="0"/>
                        <a:t>NO</a:t>
                      </a:r>
                    </a:p>
                  </a:txBody>
                  <a:tcPr marL="0" marR="0" marT="0" marB="0" anchor="b"/>
                </a:tc>
                <a:tc>
                  <a:txBody>
                    <a:bodyPr/>
                    <a:lstStyle/>
                    <a:p>
                      <a:pPr algn="ctr" fontAlgn="b"/>
                      <a:r>
                        <a:rPr lang="en-ZA" dirty="0" smtClean="0"/>
                        <a:t>NO</a:t>
                      </a:r>
                      <a:endParaRPr lang="en-ZA" dirty="0"/>
                    </a:p>
                  </a:txBody>
                  <a:tcPr marL="0" marR="0" marT="0" marB="0" anchor="b"/>
                </a:tc>
                <a:tc>
                  <a:txBody>
                    <a:bodyPr/>
                    <a:lstStyle/>
                    <a:p>
                      <a:pPr algn="ctr" fontAlgn="b"/>
                      <a:r>
                        <a:rPr lang="en-ZA" dirty="0"/>
                        <a:t>NO</a:t>
                      </a:r>
                    </a:p>
                  </a:txBody>
                  <a:tcPr marL="0" marR="0" marT="0" marB="0" anchor="b"/>
                </a:tc>
                <a:tc>
                  <a:txBody>
                    <a:bodyPr/>
                    <a:lstStyle/>
                    <a:p>
                      <a:pPr algn="ctr" fontAlgn="b"/>
                      <a:r>
                        <a:rPr lang="en-ZA" dirty="0" smtClean="0"/>
                        <a:t>NO</a:t>
                      </a:r>
                      <a:endParaRPr lang="en-ZA" dirty="0"/>
                    </a:p>
                  </a:txBody>
                  <a:tcPr marL="0" marR="0" marT="0" marB="0" anchor="b"/>
                </a:tc>
                <a:tc>
                  <a:txBody>
                    <a:bodyPr/>
                    <a:lstStyle/>
                    <a:p>
                      <a:pPr algn="ctr" fontAlgn="b"/>
                      <a:r>
                        <a:rPr lang="en-ZA" dirty="0"/>
                        <a:t>NO</a:t>
                      </a:r>
                    </a:p>
                  </a:txBody>
                  <a:tcPr marL="0" marR="0" marT="0" marB="0" anchor="b"/>
                </a:tc>
                <a:tc>
                  <a:txBody>
                    <a:bodyPr/>
                    <a:lstStyle/>
                    <a:p>
                      <a:pPr algn="l" fontAlgn="b"/>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1000" b="0" i="0" u="none" strike="noStrike" dirty="0">
                        <a:solidFill>
                          <a:srgbClr val="000000"/>
                        </a:solidFill>
                        <a:effectLst/>
                        <a:latin typeface="Calibri" panose="020F0502020204030204" pitchFamily="34" charset="0"/>
                      </a:endParaRPr>
                    </a:p>
                  </a:txBody>
                  <a:tcPr marL="0" marR="0" marT="0" marB="0" anchor="b"/>
                </a:tc>
              </a:tr>
            </a:tbl>
          </a:graphicData>
        </a:graphic>
      </p:graphicFrame>
      <p:pic>
        <p:nvPicPr>
          <p:cNvPr id="6" name="Picture 5">
            <a:extLst>
              <a:ext uri="{FF2B5EF4-FFF2-40B4-BE49-F238E27FC236}">
                <a16:creationId xmlns="" xmlns:a16="http://schemas.microsoft.com/office/drawing/2014/main" xmlns:lc="http://schemas.openxmlformats.org/drawingml/2006/lockedCanvas" id="{D323CA06-4EE3-9985-8F4F-8B5DEFB06530}"/>
              </a:ext>
            </a:extLst>
          </p:cNvPr>
          <p:cNvPicPr>
            <a:picLocks noChangeAspect="1"/>
          </p:cNvPicPr>
          <p:nvPr/>
        </p:nvPicPr>
        <p:blipFill>
          <a:blip r:embed="rId2"/>
          <a:stretch>
            <a:fillRect/>
          </a:stretch>
        </p:blipFill>
        <p:spPr>
          <a:xfrm>
            <a:off x="166254" y="414771"/>
            <a:ext cx="8844395" cy="1649556"/>
          </a:xfrm>
          <a:prstGeom prst="rect">
            <a:avLst/>
          </a:prstGeom>
        </p:spPr>
      </p:pic>
    </p:spTree>
    <p:extLst>
      <p:ext uri="{BB962C8B-B14F-4D97-AF65-F5344CB8AC3E}">
        <p14:creationId xmlns:p14="http://schemas.microsoft.com/office/powerpoint/2010/main" val="33428625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4536"/>
            <a:ext cx="8812088" cy="838200"/>
          </a:xfrm>
        </p:spPr>
        <p:txBody>
          <a:bodyPr/>
          <a:lstStyle/>
          <a:p>
            <a:r>
              <a:rPr lang="en-ZA" sz="2500" b="1" dirty="0"/>
              <a:t>Addressing the Unauthorised, Irregular, Fruitless and Wasteful Expenditure identified in-year (during 2019/20</a:t>
            </a:r>
          </a:p>
        </p:txBody>
      </p:sp>
      <p:sp>
        <p:nvSpPr>
          <p:cNvPr id="3" name="Slide Number Placeholder 2"/>
          <p:cNvSpPr>
            <a:spLocks noGrp="1"/>
          </p:cNvSpPr>
          <p:nvPr>
            <p:ph type="sldNum" sz="quarter" idx="12"/>
          </p:nvPr>
        </p:nvSpPr>
        <p:spPr/>
        <p:txBody>
          <a:bodyPr/>
          <a:lstStyle/>
          <a:p>
            <a:pPr>
              <a:defRPr/>
            </a:pPr>
            <a:fld id="{6A5B6AE0-0D88-4022-9282-18F3EF67CEC4}" type="slidenum">
              <a:rPr lang="en-US" smtClean="0"/>
              <a:pPr>
                <a:defRPr/>
              </a:pPr>
              <a:t>80</a:t>
            </a:fld>
            <a:endParaRPr lang="en-US" sz="1400" b="0">
              <a:solidFill>
                <a:schemeClr val="tx1"/>
              </a:solidFill>
              <a:latin typeface="+mn-lt"/>
            </a:endParaRPr>
          </a:p>
        </p:txBody>
      </p:sp>
      <p:sp>
        <p:nvSpPr>
          <p:cNvPr id="4" name="TextBox 3"/>
          <p:cNvSpPr txBox="1"/>
          <p:nvPr/>
        </p:nvSpPr>
        <p:spPr>
          <a:xfrm>
            <a:off x="93948" y="1649760"/>
            <a:ext cx="8928992" cy="1384995"/>
          </a:xfrm>
          <a:prstGeom prst="rect">
            <a:avLst/>
          </a:prstGeom>
          <a:noFill/>
        </p:spPr>
        <p:txBody>
          <a:bodyPr wrap="square" rtlCol="0">
            <a:spAutoFit/>
          </a:bodyPr>
          <a:lstStyle/>
          <a:p>
            <a:pPr algn="just"/>
            <a:r>
              <a:rPr lang="en-ZA" sz="2800" dirty="0" smtClean="0"/>
              <a:t>The item to serve in Council after MPAC Recommendations towards the end of MARCH 2022</a:t>
            </a:r>
          </a:p>
          <a:p>
            <a:pPr algn="just"/>
            <a:endParaRPr lang="en-ZA" sz="2800" dirty="0">
              <a:solidFill>
                <a:srgbClr val="FF0000"/>
              </a:solidFill>
            </a:endParaRPr>
          </a:p>
        </p:txBody>
      </p:sp>
    </p:spTree>
    <p:extLst>
      <p:ext uri="{BB962C8B-B14F-4D97-AF65-F5344CB8AC3E}">
        <p14:creationId xmlns:p14="http://schemas.microsoft.com/office/powerpoint/2010/main" val="25573221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0009"/>
            <a:ext cx="7886700" cy="475013"/>
          </a:xfrm>
        </p:spPr>
        <p:txBody>
          <a:bodyPr>
            <a:normAutofit fontScale="90000"/>
          </a:bodyPr>
          <a:lstStyle/>
          <a:p>
            <a:r>
              <a:rPr lang="en-ZA" altLang="en-US" sz="2800" b="1" dirty="0">
                <a:latin typeface="Arial Black" panose="020B0A04020102020204" pitchFamily="34" charset="0"/>
              </a:rPr>
              <a:t>Reporting on implementation UIFW reduction strategy</a:t>
            </a:r>
            <a:r>
              <a:rPr lang="en-ZA" altLang="en-US" sz="2800" b="1" dirty="0" smtClean="0">
                <a:latin typeface="Arial Black" panose="020B0A04020102020204" pitchFamily="34" charset="0"/>
              </a:rPr>
              <a:t>, </a:t>
            </a:r>
            <a:r>
              <a:rPr lang="en-ZA" altLang="en-US" sz="2800" b="1" dirty="0">
                <a:latin typeface="Arial Black" panose="020B0A04020102020204" pitchFamily="34" charset="0"/>
              </a:rPr>
              <a:t>Reduction Plan</a:t>
            </a:r>
            <a:br>
              <a:rPr lang="en-ZA" altLang="en-US" sz="2800" b="1" dirty="0">
                <a:latin typeface="Arial Black" panose="020B0A04020102020204" pitchFamily="34" charset="0"/>
              </a:rPr>
            </a:br>
            <a:endParaRPr lang="en-ZA" sz="2800" b="1" dirty="0">
              <a:latin typeface="Arial Black" panose="020B0A04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96847810"/>
              </p:ext>
            </p:extLst>
          </p:nvPr>
        </p:nvGraphicFramePr>
        <p:xfrm>
          <a:off x="3" y="855022"/>
          <a:ext cx="9654638" cy="4856805"/>
        </p:xfrm>
        <a:graphic>
          <a:graphicData uri="http://schemas.openxmlformats.org/drawingml/2006/table">
            <a:tbl>
              <a:tblPr firstRow="1" bandRow="1">
                <a:tableStyleId>{5C22544A-7EE6-4342-B048-85BDC9FD1C3A}</a:tableStyleId>
              </a:tblPr>
              <a:tblGrid>
                <a:gridCol w="1379234"/>
                <a:gridCol w="1379234"/>
                <a:gridCol w="1379234"/>
                <a:gridCol w="1379234"/>
                <a:gridCol w="1379234"/>
                <a:gridCol w="1379234"/>
                <a:gridCol w="1379234"/>
              </a:tblGrid>
              <a:tr h="857083">
                <a:tc>
                  <a:txBody>
                    <a:bodyPr/>
                    <a:lstStyle/>
                    <a:p>
                      <a:pPr marL="457200" algn="just">
                        <a:lnSpc>
                          <a:spcPct val="150000"/>
                        </a:lnSpc>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Reduction </a:t>
                      </a:r>
                      <a:r>
                        <a:rPr lang="en-ZA" sz="1000" b="1" dirty="0" smtClean="0">
                          <a:effectLst/>
                          <a:latin typeface="Calibri" panose="020F0502020204030204" pitchFamily="34" charset="0"/>
                          <a:ea typeface="Times New Roman" panose="02020603050405020304" pitchFamily="18" charset="0"/>
                          <a:cs typeface="Times New Roman" panose="02020603050405020304" pitchFamily="18" charset="0"/>
                        </a:rPr>
                        <a:t>plan</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457200" algn="just">
                        <a:lnSpc>
                          <a:spcPct val="150000"/>
                        </a:lnSpc>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Baseline (2018/19 audited)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457200" algn="just">
                        <a:lnSpc>
                          <a:spcPct val="150000"/>
                        </a:lnSpc>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Year 1</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457200" algn="just">
                        <a:lnSpc>
                          <a:spcPct val="150000"/>
                        </a:lnSpc>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Year 2</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457200" algn="just">
                        <a:lnSpc>
                          <a:spcPct val="150000"/>
                        </a:lnSpc>
                        <a:spcAft>
                          <a:spcPts val="0"/>
                        </a:spcAft>
                      </a:pPr>
                      <a:r>
                        <a:rPr lang="en-ZA" sz="1000" b="1">
                          <a:effectLst/>
                          <a:latin typeface="Calibri" panose="020F0502020204030204" pitchFamily="34" charset="0"/>
                          <a:ea typeface="Times New Roman" panose="02020603050405020304" pitchFamily="18" charset="0"/>
                          <a:cs typeface="Times New Roman" panose="02020603050405020304" pitchFamily="18" charset="0"/>
                        </a:rPr>
                        <a:t>Year 3</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457200" algn="just">
                        <a:lnSpc>
                          <a:spcPct val="150000"/>
                        </a:lnSpc>
                        <a:spcAft>
                          <a:spcPts val="0"/>
                        </a:spcAft>
                      </a:pPr>
                      <a:r>
                        <a:rPr lang="en-ZA" sz="1000" b="1">
                          <a:effectLst/>
                          <a:latin typeface="Calibri" panose="020F0502020204030204" pitchFamily="34" charset="0"/>
                          <a:ea typeface="Times New Roman" panose="02020603050405020304" pitchFamily="18" charset="0"/>
                          <a:cs typeface="Times New Roman" panose="02020603050405020304" pitchFamily="18" charset="0"/>
                        </a:rPr>
                        <a:t>Year 4</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457200" algn="just">
                        <a:lnSpc>
                          <a:spcPct val="150000"/>
                        </a:lnSpc>
                        <a:spcAft>
                          <a:spcPts val="0"/>
                        </a:spcAft>
                      </a:pPr>
                      <a:r>
                        <a:rPr lang="en-ZA" sz="1000" b="1">
                          <a:effectLst/>
                          <a:latin typeface="Calibri" panose="020F0502020204030204" pitchFamily="34" charset="0"/>
                          <a:ea typeface="Times New Roman" panose="02020603050405020304" pitchFamily="18" charset="0"/>
                          <a:cs typeface="Times New Roman" panose="02020603050405020304" pitchFamily="18" charset="0"/>
                        </a:rPr>
                        <a:t>Year 5</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r>
              <a:tr h="571389">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Percentage reduction</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-10%</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-20%</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-30%</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-40%</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-50%</a:t>
                      </a:r>
                    </a:p>
                  </a:txBody>
                  <a:tcPr marL="68578" marR="68578" marT="0" marB="0"/>
                </a:tc>
              </a:tr>
              <a:tr h="857083">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Unauthorised expenditure</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R100 000 </a:t>
                      </a:r>
                      <a:r>
                        <a:rPr lang="en-ZA" sz="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(as an example)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R90 000</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R80 000</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R70 000</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R60 000</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R50 000</a:t>
                      </a:r>
                    </a:p>
                  </a:txBody>
                  <a:tcPr marL="68578" marR="68578" marT="0" marB="0"/>
                </a:tc>
              </a:tr>
              <a:tr h="571389">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Percentage reduction</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r>
              <a:tr h="571389">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Irregular expenditure</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r>
              <a:tr h="571389">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Percentage reduction</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r>
              <a:tr h="857083">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Fruitless &amp; Wasteful expenditure</a:t>
                      </a:r>
                    </a:p>
                  </a:txBody>
                  <a:tcPr marL="68578" marR="68578" marT="0" marB="0"/>
                </a:tc>
                <a:tc>
                  <a:txBody>
                    <a:bodyPr/>
                    <a:lstStyle/>
                    <a:p>
                      <a:pPr marL="457200" algn="just">
                        <a:lnSpc>
                          <a:spcPct val="150000"/>
                        </a:lnSpc>
                        <a:spcAft>
                          <a:spcPts val="0"/>
                        </a:spcAft>
                      </a:pPr>
                      <a:r>
                        <a:rPr lang="en-ZA"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c>
                  <a:txBody>
                    <a:bodyPr/>
                    <a:lstStyle/>
                    <a:p>
                      <a:pPr marL="457200" algn="just">
                        <a:lnSpc>
                          <a:spcPct val="150000"/>
                        </a:lnSpc>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78" marR="68578" marT="0" marB="0"/>
                </a:tc>
              </a:tr>
            </a:tbl>
          </a:graphicData>
        </a:graphic>
      </p:graphicFrame>
    </p:spTree>
    <p:extLst>
      <p:ext uri="{BB962C8B-B14F-4D97-AF65-F5344CB8AC3E}">
        <p14:creationId xmlns:p14="http://schemas.microsoft.com/office/powerpoint/2010/main" val="22232439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2800" b="1" dirty="0">
                <a:latin typeface="Arial Black" panose="020B0A04020102020204" pitchFamily="34" charset="0"/>
              </a:rPr>
              <a:t>Reporting on implementation UIFW reduction </a:t>
            </a:r>
            <a:r>
              <a:rPr lang="en-ZA" altLang="en-US" sz="2800" b="1" dirty="0" smtClean="0">
                <a:latin typeface="Arial Black" panose="020B0A04020102020204" pitchFamily="34" charset="0"/>
              </a:rPr>
              <a:t>strategy ,Reduction </a:t>
            </a:r>
            <a:r>
              <a:rPr lang="en-ZA" altLang="en-US" sz="2800" b="1" dirty="0">
                <a:latin typeface="Arial Black" panose="020B0A04020102020204" pitchFamily="34" charset="0"/>
              </a:rPr>
              <a:t>Plan</a:t>
            </a:r>
            <a:br>
              <a:rPr lang="en-ZA" altLang="en-US" sz="2800" b="1" dirty="0">
                <a:latin typeface="Arial Black" panose="020B0A04020102020204" pitchFamily="34" charset="0"/>
              </a:rPr>
            </a:br>
            <a:endParaRPr lang="en-ZA" sz="2800" dirty="0">
              <a:latin typeface="Arial Black" panose="020B0A04020102020204" pitchFamily="34" charset="0"/>
            </a:endParaRPr>
          </a:p>
        </p:txBody>
      </p:sp>
      <p:graphicFrame>
        <p:nvGraphicFramePr>
          <p:cNvPr id="4" name="Table 3"/>
          <p:cNvGraphicFramePr>
            <a:graphicFrameLocks noGrp="1"/>
          </p:cNvGraphicFramePr>
          <p:nvPr/>
        </p:nvGraphicFramePr>
        <p:xfrm>
          <a:off x="628650" y="1825625"/>
          <a:ext cx="7886700" cy="3537288"/>
        </p:xfrm>
        <a:graphic>
          <a:graphicData uri="http://schemas.openxmlformats.org/drawingml/2006/table">
            <a:tbl>
              <a:tblPr firstRow="1" firstCol="1" bandRow="1"/>
              <a:tblGrid>
                <a:gridCol w="3943350"/>
                <a:gridCol w="3943350"/>
              </a:tblGrid>
              <a:tr h="196516">
                <a:tc>
                  <a:txBody>
                    <a:bodyPr/>
                    <a:lstStyle/>
                    <a:p>
                      <a:pPr>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Add: Irregular expenditure 2019/20 (unaudited AFS)</a:t>
                      </a: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 irregular expenditure 2019/20 (identified by AGSA)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Written off 2019/20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Recovered 2019/20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 irregular expenditure (Q1: July to September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 irregular expenditure (Q2: October to December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 irregular expenditure (Q3: January to March 2021)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 irregular expenditure (Q4:  April to June 2021)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Written off (Q1: July to September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Written off (Q2: October to December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Written off (Q3: January to March 2021)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Written off (Q4:  April to June 2021)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Recovered (Q1: July to September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Recovered (Q2: October to December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Recovered (Q3: January to March 2021)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516">
                <a:tc>
                  <a:txBody>
                    <a:bodyPr/>
                    <a:lstStyle/>
                    <a:p>
                      <a:pPr>
                        <a:spcAft>
                          <a:spcPts val="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Recovered (Q4:  April to June 2021)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516">
                <a:tc>
                  <a:txBody>
                    <a:bodyPr/>
                    <a:lstStyle/>
                    <a:p>
                      <a:pPr>
                        <a:spcAft>
                          <a:spcPts val="0"/>
                        </a:spcAft>
                      </a:pPr>
                      <a:r>
                        <a:rPr lang="en-Z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Closing balance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16">
                <a:tc>
                  <a:txBody>
                    <a:bodyPr/>
                    <a:lstStyle/>
                    <a:p>
                      <a:pPr>
                        <a:spcAft>
                          <a:spcPts val="0"/>
                        </a:spcAft>
                      </a:pPr>
                      <a:r>
                        <a:rPr lang="en-Z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87" marR="63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56268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2400" b="1" dirty="0">
                <a:latin typeface="Arial Black" panose="020B0A04020102020204" pitchFamily="34" charset="0"/>
              </a:rPr>
              <a:t>Progress report for the funding plan(those with unfunded budget)</a:t>
            </a:r>
            <a:endParaRPr lang="en-ZA" sz="2400" dirty="0">
              <a:latin typeface="Arial Black" panose="020B0A04020102020204" pitchFamily="34" charset="0"/>
            </a:endParaRPr>
          </a:p>
        </p:txBody>
      </p:sp>
      <p:sp>
        <p:nvSpPr>
          <p:cNvPr id="3" name="Rectangle 2"/>
          <p:cNvSpPr/>
          <p:nvPr/>
        </p:nvSpPr>
        <p:spPr>
          <a:xfrm>
            <a:off x="2286000" y="3067363"/>
            <a:ext cx="4572000" cy="723275"/>
          </a:xfrm>
          <a:prstGeom prst="rect">
            <a:avLst/>
          </a:prstGeom>
        </p:spPr>
        <p:txBody>
          <a:bodyPr>
            <a:spAutoFit/>
          </a:bodyPr>
          <a:lstStyle/>
          <a:p>
            <a:pPr algn="just">
              <a:spcAft>
                <a:spcPts val="600"/>
              </a:spcAft>
            </a:pPr>
            <a:r>
              <a:rPr lang="en-ZA" altLang="en-US" dirty="0">
                <a:ea typeface="Calibri" panose="020F0502020204030204" pitchFamily="34" charset="0"/>
                <a:cs typeface="Arial" panose="020B0604020202020204" pitchFamily="34" charset="0"/>
              </a:rPr>
              <a:t>Report on implementation of the funding plan</a:t>
            </a:r>
          </a:p>
          <a:p>
            <a:pPr algn="just">
              <a:spcAft>
                <a:spcPts val="600"/>
              </a:spcAft>
            </a:pPr>
            <a:endParaRPr lang="en-ZA" altLang="en-US" b="1" dirty="0">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45085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86784"/>
            <a:ext cx="8991600" cy="337960"/>
          </a:xfrm>
        </p:spPr>
        <p:txBody>
          <a:bodyPr>
            <a:normAutofit fontScale="90000"/>
          </a:bodyPr>
          <a:lstStyle/>
          <a:p>
            <a:pPr lvl="0"/>
            <a:r>
              <a:rPr lang="en-US" dirty="0"/>
              <a:t>MSCOA - Business process &amp; systems alignment</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pPr>
              <a:defRPr/>
            </a:pPr>
            <a:fld id="{6A5B6AE0-0D88-4022-9282-18F3EF67CEC4}" type="slidenum">
              <a:rPr lang="en-US" smtClean="0"/>
              <a:pPr>
                <a:defRPr/>
              </a:pPr>
              <a:t>84</a:t>
            </a:fld>
            <a:endParaRPr lang="en-US" sz="1400" b="0">
              <a:solidFill>
                <a:schemeClr val="tx1"/>
              </a:solidFill>
              <a:latin typeface="+mn-lt"/>
            </a:endParaRPr>
          </a:p>
        </p:txBody>
      </p:sp>
      <p:sp>
        <p:nvSpPr>
          <p:cNvPr id="4" name="Rectangle 3"/>
          <p:cNvSpPr/>
          <p:nvPr/>
        </p:nvSpPr>
        <p:spPr>
          <a:xfrm>
            <a:off x="0" y="1124744"/>
            <a:ext cx="9144000" cy="4524315"/>
          </a:xfrm>
          <a:prstGeom prst="rect">
            <a:avLst/>
          </a:prstGeom>
        </p:spPr>
        <p:txBody>
          <a:bodyPr wrap="square">
            <a:spAutoFit/>
          </a:bodyPr>
          <a:lstStyle/>
          <a:p>
            <a:pPr marL="457200" indent="-457200">
              <a:buFont typeface="+mj-lt"/>
              <a:buAutoNum type="arabicParenR"/>
            </a:pPr>
            <a:r>
              <a:rPr lang="en-ZA" dirty="0"/>
              <a:t>Is this treated as a business reform</a:t>
            </a:r>
            <a:r>
              <a:rPr lang="en-ZA" dirty="0" smtClean="0"/>
              <a:t>?</a:t>
            </a:r>
          </a:p>
          <a:p>
            <a:r>
              <a:rPr lang="en-ZA" dirty="0">
                <a:solidFill>
                  <a:srgbClr val="FF0000"/>
                </a:solidFill>
              </a:rPr>
              <a:t> </a:t>
            </a:r>
            <a:r>
              <a:rPr lang="en-ZA" dirty="0" smtClean="0">
                <a:solidFill>
                  <a:srgbClr val="FF0000"/>
                </a:solidFill>
              </a:rPr>
              <a:t>        </a:t>
            </a:r>
            <a:r>
              <a:rPr lang="en-ZA" b="1" dirty="0" smtClean="0">
                <a:solidFill>
                  <a:srgbClr val="FF0000"/>
                </a:solidFill>
              </a:rPr>
              <a:t>Yes it is treated as a business reform and is having a standing item at every </a:t>
            </a:r>
            <a:r>
              <a:rPr lang="en-ZA" b="1" dirty="0" err="1" smtClean="0">
                <a:solidFill>
                  <a:srgbClr val="FF0000"/>
                </a:solidFill>
              </a:rPr>
              <a:t>HoD</a:t>
            </a:r>
            <a:endParaRPr lang="en-ZA" b="1" dirty="0" smtClean="0">
              <a:solidFill>
                <a:srgbClr val="FF0000"/>
              </a:solidFill>
            </a:endParaRPr>
          </a:p>
          <a:p>
            <a:r>
              <a:rPr lang="en-ZA" b="1" dirty="0" smtClean="0">
                <a:solidFill>
                  <a:srgbClr val="FF0000"/>
                </a:solidFill>
              </a:rPr>
              <a:t>         What </a:t>
            </a:r>
            <a:r>
              <a:rPr lang="en-ZA" b="1" dirty="0">
                <a:solidFill>
                  <a:srgbClr val="FF0000"/>
                </a:solidFill>
              </a:rPr>
              <a:t>is the involvement of different departments within the municipality</a:t>
            </a:r>
            <a:r>
              <a:rPr lang="en-ZA" b="1" dirty="0" smtClean="0">
                <a:solidFill>
                  <a:srgbClr val="FF0000"/>
                </a:solidFill>
              </a:rPr>
              <a:t>? </a:t>
            </a:r>
          </a:p>
          <a:p>
            <a:r>
              <a:rPr lang="en-ZA" b="1" dirty="0">
                <a:solidFill>
                  <a:srgbClr val="FF0000"/>
                </a:solidFill>
              </a:rPr>
              <a:t> </a:t>
            </a:r>
            <a:r>
              <a:rPr lang="en-ZA" b="1" dirty="0" smtClean="0">
                <a:solidFill>
                  <a:srgbClr val="FF0000"/>
                </a:solidFill>
              </a:rPr>
              <a:t>        Through the HOD meeting and budget process the entire departments are kept abreast</a:t>
            </a:r>
          </a:p>
          <a:p>
            <a:pPr marL="342900" indent="-342900">
              <a:buAutoNum type="arabicParenR" startAt="2"/>
            </a:pPr>
            <a:r>
              <a:rPr lang="en-ZA" dirty="0" smtClean="0"/>
              <a:t> Reflect </a:t>
            </a:r>
            <a:r>
              <a:rPr lang="en-ZA" dirty="0"/>
              <a:t>on your progress with </a:t>
            </a:r>
            <a:r>
              <a:rPr lang="en-ZA" i="1" dirty="0"/>
              <a:t>m</a:t>
            </a:r>
            <a:r>
              <a:rPr lang="en-ZA" dirty="0"/>
              <a:t>SCOA reflecting on the implications of not being up to date </a:t>
            </a:r>
            <a:r>
              <a:rPr lang="en-ZA" dirty="0" smtClean="0"/>
              <a:t>    with </a:t>
            </a:r>
            <a:r>
              <a:rPr lang="en-ZA" dirty="0"/>
              <a:t>the reform</a:t>
            </a:r>
            <a:r>
              <a:rPr lang="en-ZA" dirty="0" smtClean="0"/>
              <a:t>?</a:t>
            </a:r>
          </a:p>
          <a:p>
            <a:r>
              <a:rPr lang="en-ZA" dirty="0"/>
              <a:t> </a:t>
            </a:r>
            <a:r>
              <a:rPr lang="en-ZA" dirty="0" smtClean="0"/>
              <a:t>      </a:t>
            </a:r>
            <a:r>
              <a:rPr lang="en-ZA" b="1" dirty="0" smtClean="0">
                <a:solidFill>
                  <a:srgbClr val="FF0000"/>
                </a:solidFill>
              </a:rPr>
              <a:t>Currently addressing process gaps, and system knowledge through interaction with service     </a:t>
            </a:r>
          </a:p>
          <a:p>
            <a:r>
              <a:rPr lang="en-ZA" b="1" dirty="0">
                <a:solidFill>
                  <a:srgbClr val="FF0000"/>
                </a:solidFill>
              </a:rPr>
              <a:t> </a:t>
            </a:r>
            <a:r>
              <a:rPr lang="en-ZA" b="1" dirty="0" smtClean="0">
                <a:solidFill>
                  <a:srgbClr val="FF0000"/>
                </a:solidFill>
              </a:rPr>
              <a:t>       provider</a:t>
            </a:r>
            <a:endParaRPr lang="en-ZA" b="1" dirty="0">
              <a:solidFill>
                <a:srgbClr val="FF0000"/>
              </a:solidFill>
            </a:endParaRPr>
          </a:p>
          <a:p>
            <a:pPr marL="342900" indent="-342900">
              <a:buAutoNum type="arabicParenR" startAt="3"/>
            </a:pPr>
            <a:r>
              <a:rPr lang="en-ZA" dirty="0" smtClean="0"/>
              <a:t>Reflect </a:t>
            </a:r>
            <a:r>
              <a:rPr lang="en-ZA" dirty="0"/>
              <a:t>a road map to indicate how and by when the municipality will become </a:t>
            </a:r>
            <a:r>
              <a:rPr lang="en-ZA" dirty="0" err="1"/>
              <a:t>mSCOA</a:t>
            </a:r>
            <a:r>
              <a:rPr lang="en-ZA" dirty="0"/>
              <a:t> </a:t>
            </a:r>
            <a:r>
              <a:rPr lang="en-ZA" dirty="0" smtClean="0"/>
              <a:t>      </a:t>
            </a:r>
          </a:p>
          <a:p>
            <a:r>
              <a:rPr lang="en-ZA" dirty="0"/>
              <a:t> </a:t>
            </a:r>
            <a:r>
              <a:rPr lang="en-ZA" dirty="0" smtClean="0"/>
              <a:t>     compliant</a:t>
            </a:r>
            <a:r>
              <a:rPr lang="en-ZA" dirty="0"/>
              <a:t>.</a:t>
            </a:r>
          </a:p>
          <a:p>
            <a:endParaRPr lang="en-ZA" dirty="0"/>
          </a:p>
          <a:p>
            <a:endParaRPr lang="en-ZA" dirty="0">
              <a:solidFill>
                <a:srgbClr val="FF0000"/>
              </a:solidFill>
            </a:endParaRPr>
          </a:p>
          <a:p>
            <a:pPr marL="457200" indent="-457200">
              <a:buFont typeface="+mj-lt"/>
              <a:buAutoNum type="arabicParenR"/>
            </a:pPr>
            <a:endParaRPr lang="en-ZA" dirty="0"/>
          </a:p>
          <a:p>
            <a:pPr marL="457200" indent="-457200">
              <a:buFont typeface="+mj-lt"/>
              <a:buAutoNum type="arabicParenR"/>
            </a:pPr>
            <a:endParaRPr lang="en-ZA" dirty="0"/>
          </a:p>
          <a:p>
            <a:pPr marL="457200" indent="-457200">
              <a:buFont typeface="+mj-lt"/>
              <a:buAutoNum type="arabicParenR"/>
            </a:pPr>
            <a:endParaRPr lang="en-ZA" dirty="0"/>
          </a:p>
          <a:p>
            <a:pPr marL="457200" indent="-457200">
              <a:buFont typeface="+mj-lt"/>
              <a:buAutoNum type="arabicParenR"/>
            </a:pPr>
            <a:endParaRPr lang="en-ZA" dirty="0"/>
          </a:p>
        </p:txBody>
      </p:sp>
    </p:spTree>
    <p:extLst>
      <p:ext uri="{BB962C8B-B14F-4D97-AF65-F5344CB8AC3E}">
        <p14:creationId xmlns:p14="http://schemas.microsoft.com/office/powerpoint/2010/main" val="25960303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289560"/>
          </a:xfrm>
        </p:spPr>
        <p:txBody>
          <a:bodyPr>
            <a:normAutofit fontScale="90000"/>
          </a:bodyPr>
          <a:lstStyle/>
          <a:p>
            <a:r>
              <a:rPr lang="en-US" sz="3200" b="1" i="1" dirty="0">
                <a:latin typeface="Arial"/>
                <a:ea typeface="Calibri"/>
                <a:cs typeface="Times New Roman"/>
              </a:rPr>
              <a:t>m</a:t>
            </a:r>
            <a:r>
              <a:rPr lang="en-US" sz="3200" b="1" dirty="0">
                <a:latin typeface="Arial"/>
                <a:ea typeface="Calibri"/>
                <a:cs typeface="Times New Roman"/>
              </a:rPr>
              <a:t>SCOA Governance</a:t>
            </a:r>
            <a:endParaRPr lang="en-ZA" dirty="0"/>
          </a:p>
        </p:txBody>
      </p:sp>
      <p:sp>
        <p:nvSpPr>
          <p:cNvPr id="5" name="Slide Number Placeholder 4"/>
          <p:cNvSpPr>
            <a:spLocks noGrp="1"/>
          </p:cNvSpPr>
          <p:nvPr>
            <p:ph type="sldNum" sz="quarter" idx="12"/>
          </p:nvPr>
        </p:nvSpPr>
        <p:spPr/>
        <p:txBody>
          <a:bodyPr/>
          <a:lstStyle/>
          <a:p>
            <a:pPr>
              <a:defRPr/>
            </a:pPr>
            <a:fld id="{625ECAAB-3335-4707-AE06-58AE06E28C9C}" type="slidenum">
              <a:rPr lang="en-US" smtClean="0">
                <a:solidFill>
                  <a:srgbClr val="808080"/>
                </a:solidFill>
              </a:rPr>
              <a:pPr>
                <a:defRPr/>
              </a:pPr>
              <a:t>85</a:t>
            </a:fld>
            <a:endParaRPr lang="en-US" sz="1400" b="0">
              <a:solidFill>
                <a:srgbClr val="000000"/>
              </a:solidFill>
            </a:endParaRPr>
          </a:p>
        </p:txBody>
      </p:sp>
      <p:sp>
        <p:nvSpPr>
          <p:cNvPr id="7" name="Rectangle 6"/>
          <p:cNvSpPr/>
          <p:nvPr/>
        </p:nvSpPr>
        <p:spPr>
          <a:xfrm>
            <a:off x="301295" y="674227"/>
            <a:ext cx="8465514" cy="646331"/>
          </a:xfrm>
          <a:prstGeom prst="rect">
            <a:avLst/>
          </a:prstGeom>
        </p:spPr>
        <p:txBody>
          <a:bodyPr wrap="square">
            <a:spAutoFit/>
          </a:bodyPr>
          <a:lstStyle/>
          <a:p>
            <a:r>
              <a:rPr lang="en-GB" dirty="0">
                <a:solidFill>
                  <a:srgbClr val="000000"/>
                </a:solidFill>
              </a:rPr>
              <a:t>Is the required government structures in place to drive and ensure successful implementation of the reform?</a:t>
            </a:r>
            <a:endParaRPr lang="en-ZA"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88099425"/>
              </p:ext>
            </p:extLst>
          </p:nvPr>
        </p:nvGraphicFramePr>
        <p:xfrm>
          <a:off x="1" y="1383031"/>
          <a:ext cx="8766808" cy="4419600"/>
        </p:xfrm>
        <a:graphic>
          <a:graphicData uri="http://schemas.openxmlformats.org/drawingml/2006/table">
            <a:tbl>
              <a:tblPr firstRow="1" bandRow="1">
                <a:tableStyleId>{5C22544A-7EE6-4342-B048-85BDC9FD1C3A}</a:tableStyleId>
              </a:tblPr>
              <a:tblGrid>
                <a:gridCol w="3403651">
                  <a:extLst>
                    <a:ext uri="{9D8B030D-6E8A-4147-A177-3AD203B41FA5}">
                      <a16:colId xmlns:a16="http://schemas.microsoft.com/office/drawing/2014/main" xmlns="" val="20000"/>
                    </a:ext>
                  </a:extLst>
                </a:gridCol>
                <a:gridCol w="1041121">
                  <a:extLst>
                    <a:ext uri="{9D8B030D-6E8A-4147-A177-3AD203B41FA5}">
                      <a16:colId xmlns:a16="http://schemas.microsoft.com/office/drawing/2014/main" xmlns="" val="20001"/>
                    </a:ext>
                  </a:extLst>
                </a:gridCol>
                <a:gridCol w="2161018">
                  <a:extLst>
                    <a:ext uri="{9D8B030D-6E8A-4147-A177-3AD203B41FA5}">
                      <a16:colId xmlns:a16="http://schemas.microsoft.com/office/drawing/2014/main" xmlns="" val="20002"/>
                    </a:ext>
                  </a:extLst>
                </a:gridCol>
                <a:gridCol w="2161018">
                  <a:extLst>
                    <a:ext uri="{9D8B030D-6E8A-4147-A177-3AD203B41FA5}">
                      <a16:colId xmlns:a16="http://schemas.microsoft.com/office/drawing/2014/main" xmlns="" val="20003"/>
                    </a:ext>
                  </a:extLst>
                </a:gridCol>
              </a:tblGrid>
              <a:tr h="506559">
                <a:tc>
                  <a:txBody>
                    <a:bodyPr/>
                    <a:lstStyle/>
                    <a:p>
                      <a:r>
                        <a:rPr lang="en-ZA" sz="1400" dirty="0">
                          <a:solidFill>
                            <a:schemeClr val="tx1"/>
                          </a:solidFill>
                        </a:rPr>
                        <a:t>Focus Area</a:t>
                      </a:r>
                    </a:p>
                  </a:txBody>
                  <a:tcPr/>
                </a:tc>
                <a:tc>
                  <a:txBody>
                    <a:bodyPr/>
                    <a:lstStyle/>
                    <a:p>
                      <a:r>
                        <a:rPr lang="en-ZA" sz="1400" dirty="0">
                          <a:solidFill>
                            <a:schemeClr val="tx1"/>
                          </a:solidFill>
                        </a:rPr>
                        <a:t>Yes / No</a:t>
                      </a:r>
                    </a:p>
                  </a:txBody>
                  <a:tcPr/>
                </a:tc>
                <a:tc>
                  <a:txBody>
                    <a:bodyPr/>
                    <a:lstStyle/>
                    <a:p>
                      <a:r>
                        <a:rPr lang="en-ZA" sz="1400" dirty="0">
                          <a:solidFill>
                            <a:schemeClr val="tx1"/>
                          </a:solidFill>
                        </a:rPr>
                        <a:t>Provide reasons for non-compliance</a:t>
                      </a:r>
                    </a:p>
                  </a:txBody>
                  <a:tcPr/>
                </a:tc>
                <a:tc>
                  <a:txBody>
                    <a:bodyPr/>
                    <a:lstStyle/>
                    <a:p>
                      <a:r>
                        <a:rPr lang="en-ZA" sz="1400" dirty="0">
                          <a:solidFill>
                            <a:schemeClr val="tx1"/>
                          </a:solidFill>
                        </a:rPr>
                        <a:t>Future</a:t>
                      </a:r>
                      <a:r>
                        <a:rPr lang="en-ZA" sz="1400" baseline="0" dirty="0">
                          <a:solidFill>
                            <a:schemeClr val="tx1"/>
                          </a:solidFill>
                        </a:rPr>
                        <a:t> plans</a:t>
                      </a:r>
                      <a:endParaRPr lang="en-ZA" sz="1400" dirty="0">
                        <a:solidFill>
                          <a:schemeClr val="tx1"/>
                        </a:solidFill>
                      </a:endParaRPr>
                    </a:p>
                  </a:txBody>
                  <a:tcPr/>
                </a:tc>
                <a:extLst>
                  <a:ext uri="{0D108BD9-81ED-4DB2-BD59-A6C34878D82A}">
                    <a16:rowId xmlns:a16="http://schemas.microsoft.com/office/drawing/2014/main" xmlns="" val="10000"/>
                  </a:ext>
                </a:extLst>
              </a:tr>
              <a:tr h="497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Narrow" panose="020B0606020202030204" pitchFamily="34" charset="0"/>
                        </a:rPr>
                        <a:t>Is the </a:t>
                      </a:r>
                      <a:r>
                        <a:rPr lang="en-GB" sz="1400" i="1" dirty="0">
                          <a:latin typeface="Arial Narrow" panose="020B0606020202030204" pitchFamily="34" charset="0"/>
                        </a:rPr>
                        <a:t>m</a:t>
                      </a:r>
                      <a:r>
                        <a:rPr lang="en-GB" sz="1400" dirty="0">
                          <a:latin typeface="Arial Narrow" panose="020B0606020202030204" pitchFamily="34" charset="0"/>
                        </a:rPr>
                        <a:t>SCOA steering committee (</a:t>
                      </a:r>
                      <a:r>
                        <a:rPr lang="en-GB" sz="1400" dirty="0" err="1">
                          <a:latin typeface="Arial Narrow" panose="020B0606020202030204" pitchFamily="34" charset="0"/>
                        </a:rPr>
                        <a:t>Steercom</a:t>
                      </a:r>
                      <a:r>
                        <a:rPr lang="en-GB" sz="1400" dirty="0">
                          <a:latin typeface="Arial Narrow" panose="020B0606020202030204" pitchFamily="34" charset="0"/>
                        </a:rPr>
                        <a:t>) in place?</a:t>
                      </a:r>
                      <a:endParaRPr lang="en-ZA" sz="1400" dirty="0">
                        <a:latin typeface="Arial Narrow" panose="020B0606020202030204" pitchFamily="34" charset="0"/>
                      </a:endParaRPr>
                    </a:p>
                  </a:txBody>
                  <a:tcPr/>
                </a:tc>
                <a:tc>
                  <a:txBody>
                    <a:bodyPr/>
                    <a:lstStyle/>
                    <a:p>
                      <a:r>
                        <a:rPr lang="en-ZA" sz="1600" dirty="0"/>
                        <a:t>Yes</a:t>
                      </a:r>
                    </a:p>
                  </a:txBody>
                  <a:tcPr/>
                </a:tc>
                <a:tc>
                  <a:txBody>
                    <a:bodyPr/>
                    <a:lstStyle/>
                    <a:p>
                      <a:endParaRPr lang="en-ZA" sz="1600" dirty="0"/>
                    </a:p>
                  </a:txBody>
                  <a:tcPr/>
                </a:tc>
                <a:tc>
                  <a:txBody>
                    <a:bodyPr/>
                    <a:lstStyle/>
                    <a:p>
                      <a:endParaRPr lang="en-ZA" sz="1600" dirty="0"/>
                    </a:p>
                  </a:txBody>
                  <a:tcPr/>
                </a:tc>
                <a:extLst>
                  <a:ext uri="{0D108BD9-81ED-4DB2-BD59-A6C34878D82A}">
                    <a16:rowId xmlns:a16="http://schemas.microsoft.com/office/drawing/2014/main" xmlns="" val="10001"/>
                  </a:ext>
                </a:extLst>
              </a:tr>
              <a:tr h="555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Narrow" panose="020B0606020202030204" pitchFamily="34" charset="0"/>
                        </a:rPr>
                        <a:t>Are all HODs part of the </a:t>
                      </a:r>
                      <a:r>
                        <a:rPr lang="en-GB" sz="1400" baseline="0" dirty="0" err="1">
                          <a:latin typeface="Arial Narrow" panose="020B0606020202030204" pitchFamily="34" charset="0"/>
                        </a:rPr>
                        <a:t>S</a:t>
                      </a:r>
                      <a:r>
                        <a:rPr lang="en-GB" sz="1400" dirty="0" err="1">
                          <a:latin typeface="Arial Narrow" panose="020B0606020202030204" pitchFamily="34" charset="0"/>
                        </a:rPr>
                        <a:t>teercom</a:t>
                      </a:r>
                      <a:r>
                        <a:rPr lang="en-GB" sz="1400" dirty="0">
                          <a:latin typeface="Arial Narrow" panose="020B0606020202030204" pitchFamily="34" charset="0"/>
                        </a:rPr>
                        <a:t>?</a:t>
                      </a:r>
                      <a:endParaRPr lang="en-ZA" sz="14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Yes</a:t>
                      </a:r>
                    </a:p>
                    <a:p>
                      <a:endParaRPr lang="en-ZA" sz="1600" dirty="0"/>
                    </a:p>
                  </a:txBody>
                  <a:tcPr/>
                </a:tc>
                <a:tc>
                  <a:txBody>
                    <a:bodyPr/>
                    <a:lstStyle/>
                    <a:p>
                      <a:endParaRPr lang="en-ZA" sz="1600"/>
                    </a:p>
                  </a:txBody>
                  <a:tcPr/>
                </a:tc>
                <a:tc>
                  <a:txBody>
                    <a:bodyPr/>
                    <a:lstStyle/>
                    <a:p>
                      <a:endParaRPr lang="en-ZA" sz="1600" dirty="0"/>
                    </a:p>
                  </a:txBody>
                  <a:tcPr/>
                </a:tc>
                <a:extLst>
                  <a:ext uri="{0D108BD9-81ED-4DB2-BD59-A6C34878D82A}">
                    <a16:rowId xmlns:a16="http://schemas.microsoft.com/office/drawing/2014/main" xmlns="" val="10002"/>
                  </a:ext>
                </a:extLst>
              </a:tr>
              <a:tr h="555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Narrow" panose="020B0606020202030204" pitchFamily="34" charset="0"/>
                        </a:rPr>
                        <a:t>Does the MM chair the meetings?</a:t>
                      </a:r>
                      <a:endParaRPr lang="en-ZA" sz="14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Yes</a:t>
                      </a:r>
                    </a:p>
                    <a:p>
                      <a:endParaRPr lang="en-ZA" sz="1600" dirty="0"/>
                    </a:p>
                  </a:txBody>
                  <a:tcPr/>
                </a:tc>
                <a:tc>
                  <a:txBody>
                    <a:bodyPr/>
                    <a:lstStyle/>
                    <a:p>
                      <a:endParaRPr lang="en-ZA" sz="1600"/>
                    </a:p>
                  </a:txBody>
                  <a:tcPr/>
                </a:tc>
                <a:tc>
                  <a:txBody>
                    <a:bodyPr/>
                    <a:lstStyle/>
                    <a:p>
                      <a:endParaRPr lang="en-ZA" sz="1600" dirty="0"/>
                    </a:p>
                  </a:txBody>
                  <a:tcPr/>
                </a:tc>
                <a:extLst>
                  <a:ext uri="{0D108BD9-81ED-4DB2-BD59-A6C34878D82A}">
                    <a16:rowId xmlns:a16="http://schemas.microsoft.com/office/drawing/2014/main" xmlns="" val="10003"/>
                  </a:ext>
                </a:extLst>
              </a:tr>
              <a:tr h="321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Narrow" panose="020B0606020202030204" pitchFamily="34" charset="0"/>
                        </a:rPr>
                        <a:t>Does</a:t>
                      </a:r>
                      <a:r>
                        <a:rPr lang="en-GB" sz="1400" baseline="0" dirty="0">
                          <a:latin typeface="Arial Narrow" panose="020B0606020202030204" pitchFamily="34" charset="0"/>
                        </a:rPr>
                        <a:t> the </a:t>
                      </a:r>
                      <a:r>
                        <a:rPr lang="en-GB" sz="1400" dirty="0" err="1">
                          <a:latin typeface="Arial Narrow" panose="020B0606020202030204" pitchFamily="34" charset="0"/>
                        </a:rPr>
                        <a:t>Steercom</a:t>
                      </a:r>
                      <a:r>
                        <a:rPr lang="en-GB" sz="1400" dirty="0">
                          <a:latin typeface="Arial Narrow" panose="020B0606020202030204" pitchFamily="34" charset="0"/>
                        </a:rPr>
                        <a:t> meet at least monthly?</a:t>
                      </a:r>
                      <a:endParaRPr lang="en-ZA" sz="1400" dirty="0">
                        <a:latin typeface="Arial Narrow" panose="020B0606020202030204" pitchFamily="34" charset="0"/>
                      </a:endParaRPr>
                    </a:p>
                  </a:txBody>
                  <a:tcPr/>
                </a:tc>
                <a:tc>
                  <a:txBody>
                    <a:bodyPr/>
                    <a:lstStyle/>
                    <a:p>
                      <a:r>
                        <a:rPr lang="en-ZA" sz="1600" dirty="0"/>
                        <a:t>No</a:t>
                      </a:r>
                    </a:p>
                  </a:txBody>
                  <a:tcPr/>
                </a:tc>
                <a:tc>
                  <a:txBody>
                    <a:bodyPr/>
                    <a:lstStyle/>
                    <a:p>
                      <a:endParaRPr lang="en-ZA" sz="1600"/>
                    </a:p>
                  </a:txBody>
                  <a:tcPr/>
                </a:tc>
                <a:tc>
                  <a:txBody>
                    <a:bodyPr/>
                    <a:lstStyle/>
                    <a:p>
                      <a:endParaRPr lang="en-ZA" sz="1600" dirty="0"/>
                    </a:p>
                  </a:txBody>
                  <a:tcPr/>
                </a:tc>
                <a:extLst>
                  <a:ext uri="{0D108BD9-81ED-4DB2-BD59-A6C34878D82A}">
                    <a16:rowId xmlns:a16="http://schemas.microsoft.com/office/drawing/2014/main" xmlns="" val="10004"/>
                  </a:ext>
                </a:extLst>
              </a:tr>
              <a:tr h="907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Narrow" panose="020B0606020202030204" pitchFamily="34" charset="0"/>
                        </a:rPr>
                        <a:t>Are progress and challenges on </a:t>
                      </a:r>
                      <a:r>
                        <a:rPr lang="en-GB" sz="1400" i="1" dirty="0">
                          <a:latin typeface="Arial Narrow" panose="020B0606020202030204" pitchFamily="34" charset="0"/>
                        </a:rPr>
                        <a:t>m</a:t>
                      </a:r>
                      <a:r>
                        <a:rPr lang="en-GB" sz="1400" dirty="0">
                          <a:latin typeface="Arial Narrow" panose="020B0606020202030204" pitchFamily="34" charset="0"/>
                        </a:rPr>
                        <a:t>SCOA implementation, as discussed at the </a:t>
                      </a:r>
                      <a:r>
                        <a:rPr lang="en-GB" sz="1400" dirty="0" err="1">
                          <a:latin typeface="Arial Narrow" panose="020B0606020202030204" pitchFamily="34" charset="0"/>
                        </a:rPr>
                        <a:t>Steercom</a:t>
                      </a:r>
                      <a:r>
                        <a:rPr lang="en-GB" sz="1400" dirty="0">
                          <a:latin typeface="Arial Narrow" panose="020B0606020202030204" pitchFamily="34" charset="0"/>
                        </a:rPr>
                        <a:t>, presented to EXCO and relevant council committees?</a:t>
                      </a:r>
                      <a:endParaRPr lang="en-ZA" sz="14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Yes</a:t>
                      </a:r>
                    </a:p>
                    <a:p>
                      <a:endParaRPr lang="en-ZA" sz="1600" dirty="0"/>
                    </a:p>
                  </a:txBody>
                  <a:tcPr/>
                </a:tc>
                <a:tc>
                  <a:txBody>
                    <a:bodyPr/>
                    <a:lstStyle/>
                    <a:p>
                      <a:r>
                        <a:rPr lang="en-ZA" sz="1600" dirty="0"/>
                        <a:t>Onl</a:t>
                      </a:r>
                      <a:r>
                        <a:rPr lang="en-ZA" sz="1600" baseline="0" dirty="0"/>
                        <a:t>y taken to HOD’s</a:t>
                      </a:r>
                      <a:endParaRPr lang="en-ZA" sz="1600" dirty="0"/>
                    </a:p>
                  </a:txBody>
                  <a:tcPr/>
                </a:tc>
                <a:tc>
                  <a:txBody>
                    <a:bodyPr/>
                    <a:lstStyle/>
                    <a:p>
                      <a:r>
                        <a:rPr lang="en-ZA" sz="1600" dirty="0"/>
                        <a:t>Taken to EXCO and relevant</a:t>
                      </a:r>
                      <a:r>
                        <a:rPr lang="en-ZA" sz="1600" baseline="0" dirty="0"/>
                        <a:t> council committees</a:t>
                      </a:r>
                      <a:endParaRPr lang="en-ZA" sz="1600" dirty="0"/>
                    </a:p>
                  </a:txBody>
                  <a:tcPr/>
                </a:tc>
                <a:extLst>
                  <a:ext uri="{0D108BD9-81ED-4DB2-BD59-A6C34878D82A}">
                    <a16:rowId xmlns:a16="http://schemas.microsoft.com/office/drawing/2014/main" xmlns="" val="10005"/>
                  </a:ext>
                </a:extLst>
              </a:tr>
              <a:tr h="907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Narrow" panose="020B0606020202030204" pitchFamily="34" charset="0"/>
                        </a:rPr>
                        <a:t>Are progress and challenges on </a:t>
                      </a:r>
                      <a:r>
                        <a:rPr lang="en-GB" sz="1400" i="1" dirty="0">
                          <a:latin typeface="Arial Narrow" panose="020B0606020202030204" pitchFamily="34" charset="0"/>
                        </a:rPr>
                        <a:t>m</a:t>
                      </a:r>
                      <a:r>
                        <a:rPr lang="en-GB" sz="1400" dirty="0">
                          <a:latin typeface="Arial Narrow" panose="020B0606020202030204" pitchFamily="34" charset="0"/>
                        </a:rPr>
                        <a:t>SCOA implementation, as discussed at EXCO and relevant council committees, presented to Council quarterly?</a:t>
                      </a:r>
                      <a:endParaRPr lang="en-GB" sz="1400" dirty="0">
                        <a:solidFill>
                          <a:srgbClr val="000000"/>
                        </a:solidFill>
                        <a:latin typeface="Arial Narrow" panose="020B0606020202030204" pitchFamily="34" charset="0"/>
                        <a:ea typeface="Calibri"/>
                        <a:cs typeface="Times New Roman"/>
                      </a:endParaRPr>
                    </a:p>
                  </a:txBody>
                  <a:tcPr/>
                </a:tc>
                <a:tc>
                  <a:txBody>
                    <a:bodyPr/>
                    <a:lstStyle/>
                    <a:p>
                      <a:r>
                        <a:rPr lang="en-ZA" sz="1600" dirty="0"/>
                        <a:t>No</a:t>
                      </a:r>
                    </a:p>
                  </a:txBody>
                  <a:tcPr/>
                </a:tc>
                <a:tc>
                  <a:txBody>
                    <a:bodyPr/>
                    <a:lstStyle/>
                    <a:p>
                      <a:r>
                        <a:rPr lang="en-ZA" sz="1600" dirty="0"/>
                        <a:t>Only discussed</a:t>
                      </a:r>
                      <a:r>
                        <a:rPr lang="en-ZA" sz="1600" baseline="0" dirty="0"/>
                        <a:t> at HOD’s meetings.</a:t>
                      </a:r>
                      <a:endParaRPr lang="en-ZA" sz="1600" dirty="0"/>
                    </a:p>
                  </a:txBody>
                  <a:tcPr/>
                </a:tc>
                <a:tc>
                  <a:txBody>
                    <a:bodyPr/>
                    <a:lstStyle/>
                    <a:p>
                      <a:r>
                        <a:rPr lang="en-ZA" sz="1600" dirty="0"/>
                        <a:t>Extended to EXCO</a:t>
                      </a:r>
                      <a:r>
                        <a:rPr lang="en-ZA" sz="1600" baseline="0" dirty="0"/>
                        <a:t> and relevant council committees</a:t>
                      </a:r>
                      <a:endParaRPr lang="en-ZA" sz="16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8763888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US" sz="3200" b="1" i="1" dirty="0">
                <a:latin typeface="Arial"/>
                <a:ea typeface="Calibri"/>
                <a:cs typeface="Times New Roman"/>
              </a:rPr>
              <a:t>m</a:t>
            </a:r>
            <a:r>
              <a:rPr lang="en-US" sz="3200" b="1" dirty="0">
                <a:latin typeface="Arial"/>
                <a:ea typeface="Calibri"/>
                <a:cs typeface="Times New Roman"/>
              </a:rPr>
              <a:t>SCOA Implementation</a:t>
            </a:r>
            <a:endParaRPr lang="en-ZA" dirty="0"/>
          </a:p>
        </p:txBody>
      </p:sp>
      <p:sp>
        <p:nvSpPr>
          <p:cNvPr id="5" name="Slide Number Placeholder 4"/>
          <p:cNvSpPr>
            <a:spLocks noGrp="1"/>
          </p:cNvSpPr>
          <p:nvPr>
            <p:ph type="sldNum" sz="quarter" idx="12"/>
          </p:nvPr>
        </p:nvSpPr>
        <p:spPr/>
        <p:txBody>
          <a:bodyPr/>
          <a:lstStyle/>
          <a:p>
            <a:pPr>
              <a:defRPr/>
            </a:pPr>
            <a:fld id="{625ECAAB-3335-4707-AE06-58AE06E28C9C}" type="slidenum">
              <a:rPr lang="en-US" smtClean="0">
                <a:solidFill>
                  <a:srgbClr val="808080"/>
                </a:solidFill>
              </a:rPr>
              <a:pPr>
                <a:defRPr/>
              </a:pPr>
              <a:t>86</a:t>
            </a:fld>
            <a:endParaRPr lang="en-US" sz="1400" b="0">
              <a:solidFill>
                <a:srgbClr val="000000"/>
              </a:solidFill>
            </a:endParaRPr>
          </a:p>
        </p:txBody>
      </p:sp>
      <p:sp>
        <p:nvSpPr>
          <p:cNvPr id="7" name="Rectangle 6"/>
          <p:cNvSpPr/>
          <p:nvPr/>
        </p:nvSpPr>
        <p:spPr>
          <a:xfrm>
            <a:off x="0" y="1097677"/>
            <a:ext cx="9144000" cy="707886"/>
          </a:xfrm>
          <a:prstGeom prst="rect">
            <a:avLst/>
          </a:prstGeom>
        </p:spPr>
        <p:txBody>
          <a:bodyPr wrap="square">
            <a:spAutoFit/>
          </a:bodyPr>
          <a:lstStyle/>
          <a:p>
            <a:r>
              <a:rPr lang="en-GB" sz="2000" dirty="0">
                <a:solidFill>
                  <a:srgbClr val="000000"/>
                </a:solidFill>
              </a:rPr>
              <a:t>Is the required government structures in place to drive and ensure successful implementation of the reform?</a:t>
            </a:r>
            <a:endParaRPr lang="en-ZA" sz="2000"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64415912"/>
              </p:ext>
            </p:extLst>
          </p:nvPr>
        </p:nvGraphicFramePr>
        <p:xfrm>
          <a:off x="152401" y="1805565"/>
          <a:ext cx="8362951" cy="3935073"/>
        </p:xfrm>
        <a:graphic>
          <a:graphicData uri="http://schemas.openxmlformats.org/drawingml/2006/table">
            <a:tbl>
              <a:tblPr firstRow="1" bandRow="1">
                <a:tableStyleId>{5C22544A-7EE6-4342-B048-85BDC9FD1C3A}</a:tableStyleId>
              </a:tblPr>
              <a:tblGrid>
                <a:gridCol w="3101750">
                  <a:extLst>
                    <a:ext uri="{9D8B030D-6E8A-4147-A177-3AD203B41FA5}">
                      <a16:colId xmlns:a16="http://schemas.microsoft.com/office/drawing/2014/main" xmlns="" val="20000"/>
                    </a:ext>
                  </a:extLst>
                </a:gridCol>
                <a:gridCol w="1203549">
                  <a:extLst>
                    <a:ext uri="{9D8B030D-6E8A-4147-A177-3AD203B41FA5}">
                      <a16:colId xmlns:a16="http://schemas.microsoft.com/office/drawing/2014/main" xmlns="" val="20001"/>
                    </a:ext>
                  </a:extLst>
                </a:gridCol>
                <a:gridCol w="1656755">
                  <a:extLst>
                    <a:ext uri="{9D8B030D-6E8A-4147-A177-3AD203B41FA5}">
                      <a16:colId xmlns:a16="http://schemas.microsoft.com/office/drawing/2014/main" xmlns="" val="20002"/>
                    </a:ext>
                  </a:extLst>
                </a:gridCol>
                <a:gridCol w="2400897">
                  <a:extLst>
                    <a:ext uri="{9D8B030D-6E8A-4147-A177-3AD203B41FA5}">
                      <a16:colId xmlns:a16="http://schemas.microsoft.com/office/drawing/2014/main" xmlns="" val="20003"/>
                    </a:ext>
                  </a:extLst>
                </a:gridCol>
              </a:tblGrid>
              <a:tr h="937567">
                <a:tc>
                  <a:txBody>
                    <a:bodyPr/>
                    <a:lstStyle/>
                    <a:p>
                      <a:r>
                        <a:rPr lang="en-ZA" sz="1600" dirty="0">
                          <a:solidFill>
                            <a:schemeClr val="tx1"/>
                          </a:solidFill>
                        </a:rPr>
                        <a:t>Focus Area</a:t>
                      </a:r>
                    </a:p>
                  </a:txBody>
                  <a:tcPr/>
                </a:tc>
                <a:tc>
                  <a:txBody>
                    <a:bodyPr/>
                    <a:lstStyle/>
                    <a:p>
                      <a:r>
                        <a:rPr lang="en-ZA" sz="1600" dirty="0">
                          <a:solidFill>
                            <a:schemeClr val="tx1"/>
                          </a:solidFill>
                        </a:rPr>
                        <a:t>Yes / No</a:t>
                      </a:r>
                    </a:p>
                  </a:txBody>
                  <a:tcPr/>
                </a:tc>
                <a:tc>
                  <a:txBody>
                    <a:bodyPr/>
                    <a:lstStyle/>
                    <a:p>
                      <a:r>
                        <a:rPr lang="en-ZA" sz="1600" dirty="0">
                          <a:solidFill>
                            <a:schemeClr val="tx1"/>
                          </a:solidFill>
                        </a:rPr>
                        <a:t>Provide reasons for non-compliance</a:t>
                      </a:r>
                    </a:p>
                  </a:txBody>
                  <a:tcPr/>
                </a:tc>
                <a:tc>
                  <a:txBody>
                    <a:bodyPr/>
                    <a:lstStyle/>
                    <a:p>
                      <a:r>
                        <a:rPr lang="en-ZA" sz="1600" dirty="0">
                          <a:solidFill>
                            <a:schemeClr val="tx1"/>
                          </a:solidFill>
                        </a:rPr>
                        <a:t>Future plans</a:t>
                      </a:r>
                    </a:p>
                  </a:txBody>
                  <a:tcPr/>
                </a:tc>
                <a:extLst>
                  <a:ext uri="{0D108BD9-81ED-4DB2-BD59-A6C34878D82A}">
                    <a16:rowId xmlns:a16="http://schemas.microsoft.com/office/drawing/2014/main" xmlns="" val="10000"/>
                  </a:ext>
                </a:extLst>
              </a:tr>
              <a:tr h="763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Narrow" panose="020B0606020202030204" pitchFamily="34" charset="0"/>
                        </a:rPr>
                        <a:t>Is the budget module fully utilised to prepare the budget?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Yes</a:t>
                      </a:r>
                    </a:p>
                    <a:p>
                      <a:endParaRPr lang="en-ZA" dirty="0"/>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xmlns="" val="10001"/>
                  </a:ext>
                </a:extLst>
              </a:tr>
              <a:tr h="659769">
                <a:tc>
                  <a:txBody>
                    <a:bodyPr/>
                    <a:lstStyle/>
                    <a:p>
                      <a:pPr marL="0" indent="0">
                        <a:buFont typeface="+mj-lt"/>
                        <a:buNone/>
                      </a:pPr>
                      <a:r>
                        <a:rPr lang="en-ZA" sz="1600" dirty="0">
                          <a:latin typeface="Arial Narrow" panose="020B0606020202030204" pitchFamily="34" charset="0"/>
                        </a:rPr>
                        <a:t>Is budgeting in accordance with full mSCOA chart?</a:t>
                      </a:r>
                    </a:p>
                  </a:txBody>
                  <a:tcPr/>
                </a:tc>
                <a:tc>
                  <a:txBody>
                    <a:bodyPr/>
                    <a:lstStyle/>
                    <a:p>
                      <a:r>
                        <a:rPr lang="en-ZA" dirty="0"/>
                        <a:t>Yes</a:t>
                      </a:r>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xmlns="" val="10002"/>
                  </a:ext>
                </a:extLst>
              </a:tr>
              <a:tr h="865903">
                <a:tc>
                  <a:txBody>
                    <a:bodyPr/>
                    <a:lstStyle/>
                    <a:p>
                      <a:pPr marL="0" indent="0">
                        <a:buFont typeface="+mj-lt"/>
                        <a:buNone/>
                      </a:pPr>
                      <a:r>
                        <a:rPr lang="en-ZA" sz="1600" dirty="0">
                          <a:latin typeface="Arial Narrow" panose="020B0606020202030204" pitchFamily="34" charset="0"/>
                        </a:rPr>
                        <a:t>Is transacting performed within the system across all functionalities?</a:t>
                      </a:r>
                    </a:p>
                  </a:txBody>
                  <a:tcPr/>
                </a:tc>
                <a:tc>
                  <a:txBody>
                    <a:bodyPr/>
                    <a:lstStyle/>
                    <a:p>
                      <a:r>
                        <a:rPr lang="en-ZA" dirty="0"/>
                        <a:t>Partially</a:t>
                      </a:r>
                    </a:p>
                  </a:txBody>
                  <a:tcPr/>
                </a:tc>
                <a:tc>
                  <a:txBody>
                    <a:bodyPr/>
                    <a:lstStyle/>
                    <a:p>
                      <a:r>
                        <a:rPr lang="en-ZA" dirty="0"/>
                        <a:t>Transacting</a:t>
                      </a:r>
                      <a:r>
                        <a:rPr lang="en-ZA" baseline="0" dirty="0"/>
                        <a:t> offline and manually </a:t>
                      </a:r>
                      <a:endParaRPr lang="en-ZA" dirty="0"/>
                    </a:p>
                  </a:txBody>
                  <a:tcPr/>
                </a:tc>
                <a:tc>
                  <a:txBody>
                    <a:bodyPr/>
                    <a:lstStyle/>
                    <a:p>
                      <a:r>
                        <a:rPr lang="en-ZA" dirty="0"/>
                        <a:t>To</a:t>
                      </a:r>
                      <a:r>
                        <a:rPr lang="en-ZA" baseline="0" dirty="0"/>
                        <a:t> transact online daily.</a:t>
                      </a:r>
                      <a:endParaRPr lang="en-ZA" dirty="0"/>
                    </a:p>
                  </a:txBody>
                  <a:tcPr/>
                </a:tc>
                <a:extLst>
                  <a:ext uri="{0D108BD9-81ED-4DB2-BD59-A6C34878D82A}">
                    <a16:rowId xmlns:a16="http://schemas.microsoft.com/office/drawing/2014/main" xmlns="" val="10003"/>
                  </a:ext>
                </a:extLst>
              </a:tr>
              <a:tr h="659769">
                <a:tc>
                  <a:txBody>
                    <a:bodyPr/>
                    <a:lstStyle/>
                    <a:p>
                      <a:pPr marL="0" indent="0">
                        <a:buFont typeface="+mj-lt"/>
                        <a:buNone/>
                      </a:pPr>
                      <a:r>
                        <a:rPr lang="en-ZA" sz="1600" dirty="0">
                          <a:latin typeface="Arial Narrow" panose="020B0606020202030204" pitchFamily="34" charset="0"/>
                        </a:rPr>
                        <a:t>Are statutory reports generated directly from the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Yes</a:t>
                      </a:r>
                    </a:p>
                    <a:p>
                      <a:endParaRPr lang="en-ZA" dirty="0"/>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132623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US" b="1" dirty="0"/>
              <a:t>mSCOA implementation</a:t>
            </a:r>
            <a:endParaRPr lang="en-ZA" dirty="0"/>
          </a:p>
        </p:txBody>
      </p:sp>
      <p:sp>
        <p:nvSpPr>
          <p:cNvPr id="5" name="Slide Number Placeholder 4"/>
          <p:cNvSpPr>
            <a:spLocks noGrp="1"/>
          </p:cNvSpPr>
          <p:nvPr>
            <p:ph type="sldNum" sz="quarter" idx="12"/>
          </p:nvPr>
        </p:nvSpPr>
        <p:spPr/>
        <p:txBody>
          <a:bodyPr/>
          <a:lstStyle/>
          <a:p>
            <a:pPr>
              <a:defRPr/>
            </a:pPr>
            <a:fld id="{625ECAAB-3335-4707-AE06-58AE06E28C9C}" type="slidenum">
              <a:rPr lang="en-US" smtClean="0">
                <a:solidFill>
                  <a:srgbClr val="808080"/>
                </a:solidFill>
              </a:rPr>
              <a:pPr>
                <a:defRPr/>
              </a:pPr>
              <a:t>87</a:t>
            </a:fld>
            <a:endParaRPr lang="en-US" sz="1400" b="0">
              <a:solidFill>
                <a:srgbClr val="000000"/>
              </a:solidFill>
            </a:endParaRPr>
          </a:p>
        </p:txBody>
      </p:sp>
      <p:sp>
        <p:nvSpPr>
          <p:cNvPr id="3" name="Rectangle 2"/>
          <p:cNvSpPr/>
          <p:nvPr/>
        </p:nvSpPr>
        <p:spPr>
          <a:xfrm>
            <a:off x="546100" y="749300"/>
            <a:ext cx="8458200" cy="5016758"/>
          </a:xfrm>
          <a:prstGeom prst="rect">
            <a:avLst/>
          </a:prstGeom>
        </p:spPr>
        <p:txBody>
          <a:bodyPr wrap="square">
            <a:spAutoFit/>
          </a:bodyPr>
          <a:lstStyle/>
          <a:p>
            <a:pPr lvl="0"/>
            <a:r>
              <a:rPr lang="en-US" sz="1600" dirty="0" smtClean="0">
                <a:latin typeface="Arial" panose="020B0604020202020204" pitchFamily="34" charset="0"/>
                <a:cs typeface="Times New Roman" panose="02020603050405020304" pitchFamily="18" charset="0"/>
              </a:rPr>
              <a:t>&gt;</a:t>
            </a:r>
            <a:r>
              <a:rPr lang="en-ZA" sz="1600" b="1" dirty="0" smtClean="0"/>
              <a:t>Municipality </a:t>
            </a:r>
            <a:r>
              <a:rPr lang="en-ZA" sz="1600" b="1" dirty="0"/>
              <a:t>to demonstrate how cash flow tables are populated using </a:t>
            </a:r>
            <a:r>
              <a:rPr lang="en-ZA" sz="1600" b="1" dirty="0" err="1"/>
              <a:t>datastrings</a:t>
            </a:r>
            <a:r>
              <a:rPr lang="en-ZA" sz="1600" dirty="0"/>
              <a:t>:</a:t>
            </a:r>
          </a:p>
          <a:p>
            <a:pPr lvl="1"/>
            <a:r>
              <a:rPr lang="en-ZA" sz="1600" i="1" dirty="0" smtClean="0"/>
              <a:t>The data strings </a:t>
            </a:r>
            <a:r>
              <a:rPr lang="en-ZA" sz="1600" i="1" dirty="0"/>
              <a:t>are created on the financial management system (</a:t>
            </a:r>
            <a:r>
              <a:rPr lang="en-ZA" sz="1600" i="1" dirty="0" err="1"/>
              <a:t>Munsoft</a:t>
            </a:r>
            <a:r>
              <a:rPr lang="en-ZA" sz="1600" i="1" dirty="0"/>
              <a:t>) and the imported to the reporting tool (</a:t>
            </a:r>
            <a:r>
              <a:rPr lang="en-ZA" sz="1600" i="1" dirty="0" err="1"/>
              <a:t>caseware</a:t>
            </a:r>
            <a:r>
              <a:rPr lang="en-ZA" sz="1600" i="1" dirty="0"/>
              <a:t>) which then populates the cash flow tables</a:t>
            </a:r>
            <a:r>
              <a:rPr lang="en-ZA" sz="1600" dirty="0"/>
              <a:t>.</a:t>
            </a:r>
          </a:p>
          <a:p>
            <a:r>
              <a:rPr lang="en-ZA" sz="1600" dirty="0"/>
              <a:t> </a:t>
            </a:r>
          </a:p>
          <a:p>
            <a:pPr lvl="0"/>
            <a:r>
              <a:rPr lang="en-ZA" sz="1600" dirty="0" smtClean="0"/>
              <a:t>&gt; Municipality </a:t>
            </a:r>
            <a:r>
              <a:rPr lang="en-ZA" sz="1600" dirty="0"/>
              <a:t>to articulate challenges to populate cash flow tables:</a:t>
            </a:r>
          </a:p>
          <a:p>
            <a:pPr lvl="0"/>
            <a:r>
              <a:rPr lang="en-ZA" sz="1600" dirty="0" smtClean="0"/>
              <a:t>&gt;  The </a:t>
            </a:r>
            <a:r>
              <a:rPr lang="en-ZA" sz="1600" dirty="0"/>
              <a:t>following challenges are encountered on the cash flows:</a:t>
            </a:r>
          </a:p>
          <a:p>
            <a:pPr lvl="1"/>
            <a:r>
              <a:rPr lang="en-ZA" sz="1600" i="1" dirty="0"/>
              <a:t>Financial Management System – The financial management system populates the cash flow via their balance sheet budgeting module which links the item segment from the income statement to the item segment on the balance sheet which is fundamentally </a:t>
            </a:r>
            <a:r>
              <a:rPr lang="en-ZA" sz="1600" i="1" dirty="0" smtClean="0"/>
              <a:t>incorrect.</a:t>
            </a:r>
            <a:endParaRPr lang="en-ZA" sz="1600" i="1" dirty="0"/>
          </a:p>
          <a:p>
            <a:pPr lvl="0"/>
            <a:r>
              <a:rPr lang="en-ZA" sz="1600" dirty="0" smtClean="0"/>
              <a:t>&gt; The </a:t>
            </a:r>
            <a:r>
              <a:rPr lang="en-ZA" sz="1600" dirty="0"/>
              <a:t>financial management system does not allow for collection rates on </a:t>
            </a:r>
            <a:r>
              <a:rPr lang="en-ZA" sz="1600" dirty="0" smtClean="0"/>
              <a:t>revenue</a:t>
            </a:r>
            <a:endParaRPr lang="en-ZA" sz="1600" dirty="0"/>
          </a:p>
          <a:p>
            <a:pPr lvl="0"/>
            <a:r>
              <a:rPr lang="en-ZA" sz="1600" dirty="0" smtClean="0"/>
              <a:t>&gt; The financial management system does not allow for delays on payments to suppliers on     expenditure</a:t>
            </a:r>
            <a:endParaRPr lang="en-ZA" sz="1600" dirty="0"/>
          </a:p>
          <a:p>
            <a:pPr lvl="0"/>
            <a:endParaRPr lang="en-ZA" sz="1600" dirty="0" smtClean="0"/>
          </a:p>
          <a:p>
            <a:pPr lvl="0"/>
            <a:r>
              <a:rPr lang="en-ZA" sz="1600" b="1" dirty="0" smtClean="0"/>
              <a:t>National </a:t>
            </a:r>
            <a:r>
              <a:rPr lang="en-ZA" sz="1600" b="1" dirty="0"/>
              <a:t>treasury is not consistent on the population of the cash flow. Revenue is populated with the funding </a:t>
            </a:r>
            <a:r>
              <a:rPr lang="en-ZA" sz="1600" b="1" dirty="0" smtClean="0"/>
              <a:t>segments </a:t>
            </a:r>
            <a:r>
              <a:rPr lang="en-ZA" sz="1600" b="1" dirty="0"/>
              <a:t>and the </a:t>
            </a:r>
            <a:r>
              <a:rPr lang="en-ZA" sz="1600" b="1" dirty="0" smtClean="0"/>
              <a:t>expenditure </a:t>
            </a:r>
            <a:r>
              <a:rPr lang="en-ZA" sz="1600" b="1" dirty="0"/>
              <a:t>is populated with the item segment.</a:t>
            </a:r>
          </a:p>
          <a:p>
            <a:r>
              <a:rPr lang="en-ZA" sz="1600" dirty="0"/>
              <a:t> </a:t>
            </a:r>
          </a:p>
          <a:p>
            <a:pPr lvl="0"/>
            <a:r>
              <a:rPr lang="en-ZA" sz="1600" dirty="0" smtClean="0"/>
              <a:t>&gt; Budgeting</a:t>
            </a:r>
            <a:r>
              <a:rPr lang="en-ZA" sz="1600" dirty="0"/>
              <a:t>, reporting </a:t>
            </a:r>
            <a:r>
              <a:rPr lang="en-ZA" sz="1600" dirty="0" smtClean="0"/>
              <a:t>etc. </a:t>
            </a:r>
            <a:r>
              <a:rPr lang="en-ZA" sz="1600" dirty="0"/>
              <a:t>on the conditional grants</a:t>
            </a:r>
          </a:p>
          <a:p>
            <a:r>
              <a:rPr lang="en-ZA" sz="1600" dirty="0"/>
              <a:t> </a:t>
            </a:r>
          </a:p>
          <a:p>
            <a:pPr lvl="0"/>
            <a:r>
              <a:rPr lang="en-ZA" sz="1600" dirty="0"/>
              <a:t>The condition grants module is relatively new on the financial management system and there are </a:t>
            </a:r>
            <a:r>
              <a:rPr lang="en-ZA" sz="1600" dirty="0" smtClean="0"/>
              <a:t>still </a:t>
            </a:r>
            <a:r>
              <a:rPr lang="en-ZA" sz="1600" dirty="0"/>
              <a:t>teething issues and reporting on conditional grants are not </a:t>
            </a:r>
            <a:r>
              <a:rPr lang="en-ZA" sz="1600" dirty="0" smtClean="0"/>
              <a:t>reliable</a:t>
            </a:r>
            <a:endParaRPr lang="en-ZA" sz="1600" dirty="0"/>
          </a:p>
        </p:txBody>
      </p:sp>
    </p:spTree>
    <p:extLst>
      <p:ext uri="{BB962C8B-B14F-4D97-AF65-F5344CB8AC3E}">
        <p14:creationId xmlns:p14="http://schemas.microsoft.com/office/powerpoint/2010/main" val="20404428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46960"/>
            <a:ext cx="9144000" cy="2164080"/>
          </a:xfrm>
          <a:prstGeom prst="rect">
            <a:avLst/>
          </a:prstGeom>
        </p:spPr>
      </p:pic>
      <p:sp>
        <p:nvSpPr>
          <p:cNvPr id="3" name="Vertical Text Placeholder 2"/>
          <p:cNvSpPr>
            <a:spLocks noGrp="1"/>
          </p:cNvSpPr>
          <p:nvPr>
            <p:ph type="body" orient="vert" idx="1"/>
          </p:nvPr>
        </p:nvSpPr>
        <p:spPr>
          <a:xfrm>
            <a:off x="628650" y="0"/>
            <a:ext cx="7886700" cy="4325815"/>
          </a:xfrm>
        </p:spPr>
        <p:txBody>
          <a:bodyPr/>
          <a:lstStyle/>
          <a:p>
            <a:endParaRPr lang="en-ZA" dirty="0"/>
          </a:p>
        </p:txBody>
      </p:sp>
    </p:spTree>
    <p:extLst>
      <p:ext uri="{BB962C8B-B14F-4D97-AF65-F5344CB8AC3E}">
        <p14:creationId xmlns:p14="http://schemas.microsoft.com/office/powerpoint/2010/main" val="2106912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84976" cy="410906"/>
          </a:xfrm>
        </p:spPr>
        <p:txBody>
          <a:bodyPr>
            <a:normAutofit fontScale="90000"/>
          </a:bodyPr>
          <a:lstStyle/>
          <a:p>
            <a:r>
              <a:rPr lang="en-ZA" sz="2400" b="1" dirty="0"/>
              <a:t>Service Delivery Performance (SDBIP) – 2019/20 - 2021/22</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solidFill>
                  <a:srgbClr val="808080"/>
                </a:solidFill>
              </a:rPr>
              <a:pPr>
                <a:defRPr/>
              </a:pPr>
              <a:t>89</a:t>
            </a:fld>
            <a:endParaRPr lang="en-US" sz="1400" b="0">
              <a:solidFill>
                <a:srgbClr val="000000"/>
              </a:solidFill>
            </a:endParaRPr>
          </a:p>
        </p:txBody>
      </p:sp>
      <p:sp>
        <p:nvSpPr>
          <p:cNvPr id="8" name="Vertical Text Placeholder 2"/>
          <p:cNvSpPr>
            <a:spLocks noGrp="1"/>
          </p:cNvSpPr>
          <p:nvPr>
            <p:ph type="body" orient="vert" idx="1"/>
          </p:nvPr>
        </p:nvSpPr>
        <p:spPr>
          <a:xfrm>
            <a:off x="28823" y="4726546"/>
            <a:ext cx="8763000" cy="1366750"/>
          </a:xfrm>
        </p:spPr>
        <p:txBody>
          <a:bodyPr vert="horz"/>
          <a:lstStyle/>
          <a:p>
            <a:pPr marL="0" lvl="0" indent="0">
              <a:buNone/>
            </a:pPr>
            <a:r>
              <a:rPr lang="en-ZA" sz="1000" b="1" i="1" dirty="0"/>
              <a:t>Reasons for deviations:</a:t>
            </a:r>
          </a:p>
          <a:p>
            <a:pPr lvl="0">
              <a:buFont typeface="Wingdings" panose="05000000000000000000" pitchFamily="2" charset="2"/>
              <a:buChar char="§"/>
            </a:pPr>
            <a:r>
              <a:rPr lang="en-ZA" sz="1000" b="1" i="1" dirty="0"/>
              <a:t>Budget/Cash flow constrains</a:t>
            </a:r>
          </a:p>
          <a:p>
            <a:pPr lvl="0">
              <a:buFont typeface="Wingdings" panose="05000000000000000000" pitchFamily="2" charset="2"/>
              <a:buChar char="§"/>
            </a:pPr>
            <a:r>
              <a:rPr lang="en-ZA" sz="1000" b="1" i="1" dirty="0"/>
              <a:t>SCM Delays</a:t>
            </a:r>
          </a:p>
          <a:p>
            <a:pPr lvl="0">
              <a:buFont typeface="Wingdings" panose="05000000000000000000" pitchFamily="2" charset="2"/>
              <a:buChar char="§"/>
            </a:pPr>
            <a:r>
              <a:rPr lang="en-ZA" sz="1000" b="1" i="1" dirty="0"/>
              <a:t>Delay in construction schedule</a:t>
            </a:r>
          </a:p>
          <a:p>
            <a:pPr lvl="0">
              <a:buFont typeface="Wingdings" panose="05000000000000000000" pitchFamily="2" charset="2"/>
              <a:buChar char="§"/>
            </a:pPr>
            <a:r>
              <a:rPr lang="en-ZA" sz="1000" b="1" i="1" dirty="0"/>
              <a:t>Service needs</a:t>
            </a:r>
          </a:p>
        </p:txBody>
      </p:sp>
      <p:pic>
        <p:nvPicPr>
          <p:cNvPr id="5" name="Picture 4"/>
          <p:cNvPicPr>
            <a:picLocks noChangeAspect="1"/>
          </p:cNvPicPr>
          <p:nvPr/>
        </p:nvPicPr>
        <p:blipFill>
          <a:blip r:embed="rId3"/>
          <a:stretch>
            <a:fillRect/>
          </a:stretch>
        </p:blipFill>
        <p:spPr>
          <a:xfrm>
            <a:off x="28823" y="527537"/>
            <a:ext cx="9000991" cy="5152045"/>
          </a:xfrm>
          <a:prstGeom prst="rect">
            <a:avLst/>
          </a:prstGeom>
        </p:spPr>
      </p:pic>
    </p:spTree>
    <p:extLst>
      <p:ext uri="{BB962C8B-B14F-4D97-AF65-F5344CB8AC3E}">
        <p14:creationId xmlns:p14="http://schemas.microsoft.com/office/powerpoint/2010/main" val="2667674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00B6C0C-ADB2-5558-A38E-0E9522DB0719}"/>
              </a:ext>
            </a:extLst>
          </p:cNvPr>
          <p:cNvPicPr>
            <a:picLocks noChangeAspect="1"/>
          </p:cNvPicPr>
          <p:nvPr/>
        </p:nvPicPr>
        <p:blipFill>
          <a:blip r:embed="rId2"/>
          <a:stretch>
            <a:fillRect/>
          </a:stretch>
        </p:blipFill>
        <p:spPr>
          <a:xfrm>
            <a:off x="253810" y="304800"/>
            <a:ext cx="8654663" cy="218901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40687428"/>
              </p:ext>
            </p:extLst>
          </p:nvPr>
        </p:nvGraphicFramePr>
        <p:xfrm>
          <a:off x="253809" y="2493817"/>
          <a:ext cx="8654665" cy="1080656"/>
        </p:xfrm>
        <a:graphic>
          <a:graphicData uri="http://schemas.openxmlformats.org/drawingml/2006/table">
            <a:tbl>
              <a:tblPr>
                <a:tableStyleId>{5C22544A-7EE6-4342-B048-85BDC9FD1C3A}</a:tableStyleId>
              </a:tblPr>
              <a:tblGrid>
                <a:gridCol w="826790"/>
                <a:gridCol w="917376"/>
                <a:gridCol w="966898"/>
                <a:gridCol w="853521"/>
                <a:gridCol w="874374"/>
                <a:gridCol w="788370"/>
                <a:gridCol w="850389"/>
                <a:gridCol w="886691"/>
                <a:gridCol w="817418"/>
                <a:gridCol w="846559"/>
                <a:gridCol w="26279"/>
              </a:tblGrid>
              <a:tr h="1080656">
                <a:tc>
                  <a:txBody>
                    <a:bodyPr/>
                    <a:lstStyle/>
                    <a:p>
                      <a:pPr algn="ctr" fontAlgn="b"/>
                      <a:r>
                        <a:rPr lang="en-ZA" dirty="0" smtClean="0"/>
                        <a:t>                </a:t>
                      </a:r>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ctr" fontAlgn="b"/>
                      <a:endParaRPr lang="en-ZA" dirty="0"/>
                    </a:p>
                  </a:txBody>
                  <a:tcPr marL="0" marR="0" marT="0" marB="0" anchor="b"/>
                </a:tc>
                <a:tc>
                  <a:txBody>
                    <a:bodyPr/>
                    <a:lstStyle/>
                    <a:p>
                      <a:pPr algn="l" fontAlgn="b"/>
                      <a:endParaRPr lang="en-ZA" sz="10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34875455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84976" cy="838200"/>
          </a:xfrm>
        </p:spPr>
        <p:txBody>
          <a:bodyPr/>
          <a:lstStyle/>
          <a:p>
            <a:r>
              <a:rPr lang="en-US" sz="2400" b="1" dirty="0"/>
              <a:t>Service Delivery Performance (SDBIP) - </a:t>
            </a:r>
            <a:r>
              <a:rPr lang="en-US" sz="2400" b="1" dirty="0" smtClean="0"/>
              <a:t>2021/2022</a:t>
            </a:r>
            <a:br>
              <a:rPr lang="en-US" sz="2400" b="1" dirty="0" smtClean="0"/>
            </a:br>
            <a:endParaRPr lang="en-ZA" sz="2400" b="1"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solidFill>
                  <a:srgbClr val="808080"/>
                </a:solidFill>
              </a:rPr>
              <a:pPr>
                <a:defRPr/>
              </a:pPr>
              <a:t>90</a:t>
            </a:fld>
            <a:endParaRPr lang="en-US" sz="1400" b="0">
              <a:solidFill>
                <a:srgbClr val="000000"/>
              </a:solidFill>
            </a:endParaRPr>
          </a:p>
        </p:txBody>
      </p:sp>
      <p:pic>
        <p:nvPicPr>
          <p:cNvPr id="5" name="Picture 4"/>
          <p:cNvPicPr>
            <a:picLocks noChangeAspect="1"/>
          </p:cNvPicPr>
          <p:nvPr/>
        </p:nvPicPr>
        <p:blipFill>
          <a:blip r:embed="rId3"/>
          <a:stretch>
            <a:fillRect/>
          </a:stretch>
        </p:blipFill>
        <p:spPr>
          <a:xfrm>
            <a:off x="27038" y="954831"/>
            <a:ext cx="9089924" cy="4647479"/>
          </a:xfrm>
          <a:prstGeom prst="rect">
            <a:avLst/>
          </a:prstGeom>
        </p:spPr>
      </p:pic>
    </p:spTree>
    <p:extLst>
      <p:ext uri="{BB962C8B-B14F-4D97-AF65-F5344CB8AC3E}">
        <p14:creationId xmlns:p14="http://schemas.microsoft.com/office/powerpoint/2010/main" val="12850947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3" y="88292"/>
            <a:ext cx="8784976" cy="838200"/>
          </a:xfrm>
        </p:spPr>
        <p:txBody>
          <a:bodyPr/>
          <a:lstStyle/>
          <a:p>
            <a:r>
              <a:rPr lang="en-US" sz="2400" b="1" dirty="0"/>
              <a:t>Service Delivery Performance (SDBIP) </a:t>
            </a:r>
            <a:r>
              <a:rPr lang="en-US" sz="2400" b="1" dirty="0" smtClean="0"/>
              <a:t>– 2021/2022</a:t>
            </a:r>
            <a:endParaRPr lang="en-ZA" sz="2400" b="1"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solidFill>
                  <a:srgbClr val="808080"/>
                </a:solidFill>
              </a:rPr>
              <a:pPr>
                <a:defRPr/>
              </a:pPr>
              <a:t>91</a:t>
            </a:fld>
            <a:endParaRPr lang="en-US" sz="1400" b="0">
              <a:solidFill>
                <a:srgbClr val="000000"/>
              </a:solidFill>
            </a:endParaRPr>
          </a:p>
        </p:txBody>
      </p:sp>
      <p:pic>
        <p:nvPicPr>
          <p:cNvPr id="7" name="Picture 6"/>
          <p:cNvPicPr>
            <a:picLocks noChangeAspect="1"/>
          </p:cNvPicPr>
          <p:nvPr/>
        </p:nvPicPr>
        <p:blipFill>
          <a:blip r:embed="rId3"/>
          <a:stretch>
            <a:fillRect/>
          </a:stretch>
        </p:blipFill>
        <p:spPr>
          <a:xfrm>
            <a:off x="27038" y="772731"/>
            <a:ext cx="9089924" cy="4778063"/>
          </a:xfrm>
          <a:prstGeom prst="rect">
            <a:avLst/>
          </a:prstGeom>
        </p:spPr>
      </p:pic>
    </p:spTree>
    <p:extLst>
      <p:ext uri="{BB962C8B-B14F-4D97-AF65-F5344CB8AC3E}">
        <p14:creationId xmlns:p14="http://schemas.microsoft.com/office/powerpoint/2010/main" val="16047600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3" y="88292"/>
            <a:ext cx="8784976" cy="838200"/>
          </a:xfrm>
        </p:spPr>
        <p:txBody>
          <a:bodyPr/>
          <a:lstStyle/>
          <a:p>
            <a:r>
              <a:rPr lang="en-US" sz="2400" b="1" dirty="0"/>
              <a:t>Service Delivery Performance (SDBIP) - </a:t>
            </a:r>
            <a:r>
              <a:rPr lang="en-US" sz="2400" b="1" dirty="0" smtClean="0"/>
              <a:t>2021/2022</a:t>
            </a:r>
            <a:endParaRPr lang="en-ZA" sz="2400" b="1"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solidFill>
                  <a:srgbClr val="808080"/>
                </a:solidFill>
              </a:rPr>
              <a:pPr>
                <a:defRPr/>
              </a:pPr>
              <a:t>92</a:t>
            </a:fld>
            <a:endParaRPr lang="en-US" sz="1400" b="0">
              <a:solidFill>
                <a:srgbClr val="000000"/>
              </a:solidFill>
            </a:endParaRPr>
          </a:p>
        </p:txBody>
      </p:sp>
      <p:sp>
        <p:nvSpPr>
          <p:cNvPr id="8" name="Vertical Text Placeholder 2"/>
          <p:cNvSpPr>
            <a:spLocks noGrp="1"/>
          </p:cNvSpPr>
          <p:nvPr>
            <p:ph type="body" orient="vert" idx="1"/>
          </p:nvPr>
        </p:nvSpPr>
        <p:spPr>
          <a:xfrm>
            <a:off x="28823" y="4726546"/>
            <a:ext cx="8763000" cy="1366750"/>
          </a:xfrm>
        </p:spPr>
        <p:txBody>
          <a:bodyPr vert="horz"/>
          <a:lstStyle/>
          <a:p>
            <a:pPr marL="0" lvl="0" indent="0">
              <a:buNone/>
            </a:pPr>
            <a:endParaRPr lang="en-ZA" sz="1000" b="1" i="1" dirty="0"/>
          </a:p>
        </p:txBody>
      </p:sp>
      <p:pic>
        <p:nvPicPr>
          <p:cNvPr id="5" name="Picture 4"/>
          <p:cNvPicPr>
            <a:picLocks noChangeAspect="1"/>
          </p:cNvPicPr>
          <p:nvPr/>
        </p:nvPicPr>
        <p:blipFill>
          <a:blip r:embed="rId3"/>
          <a:stretch>
            <a:fillRect/>
          </a:stretch>
        </p:blipFill>
        <p:spPr>
          <a:xfrm>
            <a:off x="28823" y="794403"/>
            <a:ext cx="9089924" cy="4756391"/>
          </a:xfrm>
          <a:prstGeom prst="rect">
            <a:avLst/>
          </a:prstGeom>
        </p:spPr>
      </p:pic>
    </p:spTree>
    <p:extLst>
      <p:ext uri="{BB962C8B-B14F-4D97-AF65-F5344CB8AC3E}">
        <p14:creationId xmlns:p14="http://schemas.microsoft.com/office/powerpoint/2010/main" val="33931657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0609" y="90153"/>
            <a:ext cx="6497392" cy="400110"/>
          </a:xfrm>
          <a:prstGeom prst="rect">
            <a:avLst/>
          </a:prstGeom>
        </p:spPr>
        <p:txBody>
          <a:bodyPr wrap="square">
            <a:spAutoFit/>
          </a:bodyPr>
          <a:lstStyle/>
          <a:p>
            <a:r>
              <a:rPr lang="en-ZA" sz="2000" b="1" dirty="0"/>
              <a:t>Service Delivery Performance (SDBIP) – 2021/2022</a:t>
            </a:r>
          </a:p>
        </p:txBody>
      </p:sp>
      <p:pic>
        <p:nvPicPr>
          <p:cNvPr id="7" name="Picture 6"/>
          <p:cNvPicPr>
            <a:picLocks noChangeAspect="1"/>
          </p:cNvPicPr>
          <p:nvPr/>
        </p:nvPicPr>
        <p:blipFill>
          <a:blip r:embed="rId2"/>
          <a:stretch>
            <a:fillRect/>
          </a:stretch>
        </p:blipFill>
        <p:spPr>
          <a:xfrm>
            <a:off x="27038" y="469135"/>
            <a:ext cx="9089924" cy="5919729"/>
          </a:xfrm>
          <a:prstGeom prst="rect">
            <a:avLst/>
          </a:prstGeom>
        </p:spPr>
      </p:pic>
    </p:spTree>
    <p:extLst>
      <p:ext uri="{BB962C8B-B14F-4D97-AF65-F5344CB8AC3E}">
        <p14:creationId xmlns:p14="http://schemas.microsoft.com/office/powerpoint/2010/main" val="29976803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6" y="116632"/>
            <a:ext cx="8991600" cy="838200"/>
          </a:xfrm>
        </p:spPr>
        <p:txBody>
          <a:bodyPr/>
          <a:lstStyle/>
          <a:p>
            <a:r>
              <a:rPr lang="en-US" sz="2400" b="1" dirty="0"/>
              <a:t>Electricity losses mitigation strategy</a:t>
            </a:r>
            <a:endParaRPr lang="en-ZA" sz="2400" b="1" dirty="0"/>
          </a:p>
        </p:txBody>
      </p:sp>
      <p:sp>
        <p:nvSpPr>
          <p:cNvPr id="3" name="Vertical Text Placeholder 2"/>
          <p:cNvSpPr>
            <a:spLocks noGrp="1"/>
          </p:cNvSpPr>
          <p:nvPr>
            <p:ph type="body" orient="vert" idx="1"/>
          </p:nvPr>
        </p:nvSpPr>
        <p:spPr>
          <a:xfrm>
            <a:off x="107504" y="1124744"/>
            <a:ext cx="8763000" cy="5276056"/>
          </a:xfrm>
        </p:spPr>
        <p:txBody>
          <a:bodyPr vert="horz"/>
          <a:lstStyle/>
          <a:p>
            <a:pPr marL="0" indent="0">
              <a:buNone/>
            </a:pPr>
            <a:r>
              <a:rPr lang="en-ZA" sz="1600" b="1" dirty="0"/>
              <a:t>Loss Mitigation Strategy (Electricity)</a:t>
            </a:r>
          </a:p>
          <a:p>
            <a:pPr marL="0" indent="0">
              <a:buNone/>
            </a:pPr>
            <a:r>
              <a:rPr lang="en-ZA" sz="1600" b="1" dirty="0"/>
              <a:t>Technical Losses:</a:t>
            </a:r>
          </a:p>
          <a:p>
            <a:pPr>
              <a:buFont typeface="Wingdings" panose="05000000000000000000" pitchFamily="2" charset="2"/>
              <a:buChar char="ü"/>
            </a:pPr>
            <a:r>
              <a:rPr lang="en-GB" sz="1600" dirty="0">
                <a:solidFill>
                  <a:srgbClr val="FF0000"/>
                </a:solidFill>
              </a:rPr>
              <a:t>Installation of power factor correction equipment at the strategic positions.</a:t>
            </a:r>
          </a:p>
          <a:p>
            <a:pPr>
              <a:buFont typeface="Wingdings" panose="05000000000000000000" pitchFamily="2" charset="2"/>
              <a:buChar char="ü"/>
            </a:pPr>
            <a:r>
              <a:rPr lang="en-GB" sz="1600" dirty="0">
                <a:solidFill>
                  <a:srgbClr val="FF0000"/>
                </a:solidFill>
              </a:rPr>
              <a:t>Installation of substation monitoring devices (quality of supply)</a:t>
            </a:r>
            <a:endParaRPr lang="en-ZA" sz="1600" dirty="0">
              <a:solidFill>
                <a:srgbClr val="FF0000"/>
              </a:solidFill>
            </a:endParaRPr>
          </a:p>
          <a:p>
            <a:pPr marL="0" indent="0">
              <a:buNone/>
            </a:pPr>
            <a:r>
              <a:rPr lang="en-ZA" sz="1600" b="1" dirty="0"/>
              <a:t>Non-Technical Losses:</a:t>
            </a:r>
          </a:p>
          <a:p>
            <a:pPr>
              <a:buFont typeface="Wingdings" panose="05000000000000000000" pitchFamily="2" charset="2"/>
              <a:buChar char="ü"/>
            </a:pPr>
            <a:r>
              <a:rPr lang="en-GB" sz="1600" dirty="0">
                <a:solidFill>
                  <a:srgbClr val="FF0000"/>
                </a:solidFill>
              </a:rPr>
              <a:t>Identification and classification of the different consumers and their different tariffs. </a:t>
            </a:r>
          </a:p>
          <a:p>
            <a:pPr>
              <a:buFont typeface="Wingdings" panose="05000000000000000000" pitchFamily="2" charset="2"/>
              <a:buChar char="ü"/>
            </a:pPr>
            <a:r>
              <a:rPr lang="en-GB" sz="1600" dirty="0">
                <a:solidFill>
                  <a:srgbClr val="FF0000"/>
                </a:solidFill>
              </a:rPr>
              <a:t>Conduct regular meter inspections.</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CDA1804-B4B0-45AF-9A18-03D598D7A91C}"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US" sz="1400" b="0" i="0" u="none" strike="noStrike" kern="1200" cap="none" spc="0" normalizeH="0" baseline="0" noProof="0" dirty="0">
              <a:ln>
                <a:noFill/>
              </a:ln>
              <a:solidFill>
                <a:srgbClr val="000000"/>
              </a:solidFill>
              <a:effectLst/>
              <a:uLnTx/>
              <a:uFillTx/>
              <a:latin typeface="Arial Bold Italic" pitchFamily="1" charset="0"/>
              <a:ea typeface="+mn-ea"/>
              <a:cs typeface="+mn-cs"/>
            </a:endParaRPr>
          </a:p>
        </p:txBody>
      </p:sp>
    </p:spTree>
    <p:extLst>
      <p:ext uri="{BB962C8B-B14F-4D97-AF65-F5344CB8AC3E}">
        <p14:creationId xmlns:p14="http://schemas.microsoft.com/office/powerpoint/2010/main" val="26988102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COMPLETED PROJECTS</a:t>
            </a:r>
            <a:endParaRPr lang="en-ZA" dirty="0"/>
          </a:p>
        </p:txBody>
      </p:sp>
      <p:sp>
        <p:nvSpPr>
          <p:cNvPr id="3" name="Vertical Text Placeholder 2"/>
          <p:cNvSpPr>
            <a:spLocks noGrp="1"/>
          </p:cNvSpPr>
          <p:nvPr>
            <p:ph type="body" orient="vert"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solidFill>
                  <a:srgbClr val="808080"/>
                </a:solidFill>
              </a:rPr>
              <a:pPr>
                <a:defRPr/>
              </a:pPr>
              <a:t>95</a:t>
            </a:fld>
            <a:endParaRPr lang="en-US" sz="1400" b="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16249269"/>
              </p:ext>
            </p:extLst>
          </p:nvPr>
        </p:nvGraphicFramePr>
        <p:xfrm>
          <a:off x="431800" y="1870077"/>
          <a:ext cx="8083550" cy="3768722"/>
        </p:xfrm>
        <a:graphic>
          <a:graphicData uri="http://schemas.openxmlformats.org/drawingml/2006/table">
            <a:tbl>
              <a:tblPr firstRow="1" bandRow="1">
                <a:tableStyleId>{5C22544A-7EE6-4342-B048-85BDC9FD1C3A}</a:tableStyleId>
              </a:tblPr>
              <a:tblGrid>
                <a:gridCol w="8083550">
                  <a:extLst>
                    <a:ext uri="{9D8B030D-6E8A-4147-A177-3AD203B41FA5}">
                      <a16:colId xmlns:a16="http://schemas.microsoft.com/office/drawing/2014/main" xmlns="" val="20000"/>
                    </a:ext>
                  </a:extLst>
                </a:gridCol>
              </a:tblGrid>
              <a:tr h="471090">
                <a:tc>
                  <a:txBody>
                    <a:bodyPr/>
                    <a:lstStyle/>
                    <a:p>
                      <a:endParaRPr lang="en-ZA" dirty="0"/>
                    </a:p>
                  </a:txBody>
                  <a:tcPr/>
                </a:tc>
                <a:extLst>
                  <a:ext uri="{0D108BD9-81ED-4DB2-BD59-A6C34878D82A}">
                    <a16:rowId xmlns:a16="http://schemas.microsoft.com/office/drawing/2014/main" xmlns="" val="10000"/>
                  </a:ext>
                </a:extLst>
              </a:tr>
              <a:tr h="824408">
                <a:tc>
                  <a:txBody>
                    <a:bodyPr/>
                    <a:lstStyle/>
                    <a:p>
                      <a:r>
                        <a:rPr lang="en-US" dirty="0"/>
                        <a:t>Construction of </a:t>
                      </a:r>
                      <a:r>
                        <a:rPr lang="en-US" dirty="0" err="1"/>
                        <a:t>Nacefield</a:t>
                      </a:r>
                      <a:r>
                        <a:rPr lang="en-US" dirty="0"/>
                        <a:t> ext. 2 &amp; 8 paved road</a:t>
                      </a:r>
                      <a:endParaRPr lang="en-ZA" dirty="0"/>
                    </a:p>
                    <a:p>
                      <a:endParaRPr lang="en-ZA" dirty="0"/>
                    </a:p>
                  </a:txBody>
                  <a:tcPr/>
                </a:tc>
                <a:extLst>
                  <a:ext uri="{0D108BD9-81ED-4DB2-BD59-A6C34878D82A}">
                    <a16:rowId xmlns:a16="http://schemas.microsoft.com/office/drawing/2014/main" xmlns="" val="10001"/>
                  </a:ext>
                </a:extLst>
              </a:tr>
              <a:tr h="824408">
                <a:tc>
                  <a:txBody>
                    <a:bodyPr/>
                    <a:lstStyle/>
                    <a:p>
                      <a:r>
                        <a:rPr lang="en-US" dirty="0"/>
                        <a:t>Construction</a:t>
                      </a:r>
                      <a:r>
                        <a:rPr lang="en-US" baseline="0" dirty="0"/>
                        <a:t> of </a:t>
                      </a:r>
                      <a:r>
                        <a:rPr lang="en-US" baseline="0" dirty="0" err="1"/>
                        <a:t>Nancefield</a:t>
                      </a:r>
                      <a:r>
                        <a:rPr lang="en-US" baseline="0" dirty="0"/>
                        <a:t> Multipurpose  Centre </a:t>
                      </a:r>
                    </a:p>
                    <a:p>
                      <a:endParaRPr lang="en-US" baseline="0" dirty="0"/>
                    </a:p>
                  </a:txBody>
                  <a:tcPr/>
                </a:tc>
                <a:extLst>
                  <a:ext uri="{0D108BD9-81ED-4DB2-BD59-A6C34878D82A}">
                    <a16:rowId xmlns:a16="http://schemas.microsoft.com/office/drawing/2014/main" xmlns="" val="10002"/>
                  </a:ext>
                </a:extLst>
              </a:tr>
              <a:tr h="824408">
                <a:tc>
                  <a:txBody>
                    <a:bodyPr/>
                    <a:lstStyle/>
                    <a:p>
                      <a:r>
                        <a:rPr lang="en-US" dirty="0"/>
                        <a:t>Construction of </a:t>
                      </a:r>
                      <a:r>
                        <a:rPr lang="en-US" dirty="0" err="1"/>
                        <a:t>Nancefield</a:t>
                      </a:r>
                      <a:r>
                        <a:rPr lang="en-US" dirty="0"/>
                        <a:t> Storm water</a:t>
                      </a:r>
                      <a:endParaRPr lang="en-ZA" dirty="0"/>
                    </a:p>
                    <a:p>
                      <a:endParaRPr lang="en-ZA" dirty="0"/>
                    </a:p>
                  </a:txBody>
                  <a:tcPr/>
                </a:tc>
                <a:extLst>
                  <a:ext uri="{0D108BD9-81ED-4DB2-BD59-A6C34878D82A}">
                    <a16:rowId xmlns:a16="http://schemas.microsoft.com/office/drawing/2014/main" xmlns="" val="10003"/>
                  </a:ext>
                </a:extLst>
              </a:tr>
              <a:tr h="824408">
                <a:tc>
                  <a:txBody>
                    <a:bodyPr/>
                    <a:lstStyle/>
                    <a:p>
                      <a:r>
                        <a:rPr lang="en-US" dirty="0"/>
                        <a:t>Construction of </a:t>
                      </a:r>
                      <a:r>
                        <a:rPr lang="en-US" dirty="0" err="1"/>
                        <a:t>Nancefield</a:t>
                      </a:r>
                      <a:r>
                        <a:rPr lang="en-US" dirty="0"/>
                        <a:t> ext.</a:t>
                      </a:r>
                      <a:r>
                        <a:rPr lang="en-US" baseline="0" dirty="0"/>
                        <a:t> 9 &amp; 10 paved road</a:t>
                      </a:r>
                      <a:endParaRPr lang="en-ZA" baseline="0" dirty="0"/>
                    </a:p>
                    <a:p>
                      <a:endParaRPr lang="en-ZA" baseline="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105944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96064" cy="838200"/>
          </a:xfrm>
        </p:spPr>
        <p:txBody>
          <a:bodyPr/>
          <a:lstStyle/>
          <a:p>
            <a:r>
              <a:rPr lang="en-ZA" sz="2400" b="1" dirty="0"/>
              <a:t>Site visits presentation - 2018/19 – 2019/20</a:t>
            </a:r>
            <a:endParaRPr lang="en-US" sz="2400" dirty="0"/>
          </a:p>
        </p:txBody>
      </p:sp>
      <p:sp>
        <p:nvSpPr>
          <p:cNvPr id="3" name="Vertical Text Placeholder 2"/>
          <p:cNvSpPr>
            <a:spLocks noGrp="1"/>
          </p:cNvSpPr>
          <p:nvPr>
            <p:ph type="body" orient="vert" idx="1"/>
          </p:nvPr>
        </p:nvSpPr>
        <p:spPr>
          <a:xfrm>
            <a:off x="-11038" y="1124744"/>
            <a:ext cx="9144000" cy="5517232"/>
          </a:xfrm>
        </p:spPr>
        <p:txBody>
          <a:bodyPr vert="horz">
            <a:normAutofit/>
          </a:bodyPr>
          <a:lstStyle/>
          <a:p>
            <a:pPr marL="0" lvl="0" indent="0">
              <a:buNone/>
            </a:pPr>
            <a:r>
              <a:rPr lang="en-US" sz="1600" dirty="0"/>
              <a:t>Electrification projects:</a:t>
            </a:r>
          </a:p>
          <a:p>
            <a:pPr lvl="0">
              <a:buFont typeface="Wingdings" panose="05000000000000000000" pitchFamily="2" charset="2"/>
              <a:buChar char="ü"/>
            </a:pPr>
            <a:r>
              <a:rPr lang="en-GB" sz="1600" dirty="0" err="1"/>
              <a:t>Tshikudini</a:t>
            </a:r>
            <a:endParaRPr lang="en-GB" sz="1600" dirty="0"/>
          </a:p>
          <a:p>
            <a:pPr lvl="0"/>
            <a:r>
              <a:rPr lang="en-GB" sz="1600" dirty="0"/>
              <a:t>The contractor name is </a:t>
            </a:r>
            <a:r>
              <a:rPr lang="en-GB" sz="1600" dirty="0" err="1"/>
              <a:t>Nthambe</a:t>
            </a:r>
            <a:r>
              <a:rPr lang="en-GB" sz="1600" dirty="0"/>
              <a:t> Electrical.</a:t>
            </a:r>
          </a:p>
          <a:p>
            <a:pPr lvl="0"/>
            <a:r>
              <a:rPr lang="en-GB" sz="1600" dirty="0"/>
              <a:t>The project progress is at 90% construction.</a:t>
            </a:r>
          </a:p>
          <a:p>
            <a:pPr lvl="0"/>
            <a:r>
              <a:rPr lang="en-GB" sz="1600" dirty="0"/>
              <a:t>All materials were purchased and supplied on site.</a:t>
            </a:r>
          </a:p>
          <a:p>
            <a:pPr lvl="0"/>
            <a:r>
              <a:rPr lang="en-GB" sz="1600" dirty="0"/>
              <a:t>Construction is in progress and the completion date will be before 28 February 2021.</a:t>
            </a:r>
          </a:p>
          <a:p>
            <a:pPr lvl="0">
              <a:buFont typeface="Wingdings" panose="05000000000000000000" pitchFamily="2" charset="2"/>
              <a:buChar char="ü"/>
            </a:pPr>
            <a:r>
              <a:rPr lang="en-GB" sz="1600" dirty="0" err="1"/>
              <a:t>Tanda</a:t>
            </a:r>
            <a:endParaRPr lang="en-GB" sz="1600" dirty="0"/>
          </a:p>
          <a:p>
            <a:pPr lvl="0"/>
            <a:r>
              <a:rPr lang="en-GB" sz="1600" dirty="0"/>
              <a:t>The contractor name is </a:t>
            </a:r>
            <a:r>
              <a:rPr lang="en-GB" sz="1600" dirty="0" err="1"/>
              <a:t>Magekha</a:t>
            </a:r>
            <a:r>
              <a:rPr lang="en-GB" sz="1600" dirty="0"/>
              <a:t> Electrical</a:t>
            </a:r>
          </a:p>
          <a:p>
            <a:pPr lvl="0"/>
            <a:r>
              <a:rPr lang="en-GB" sz="1600" dirty="0"/>
              <a:t>The construction progress is at 91%</a:t>
            </a:r>
          </a:p>
          <a:p>
            <a:r>
              <a:rPr lang="en-GB" sz="1600" dirty="0"/>
              <a:t>The outstanding issue is for the contractor to book an inspection date with ESKOM in order to complete closing spans.</a:t>
            </a:r>
          </a:p>
          <a:p>
            <a:pPr marL="0" lvl="0" indent="0">
              <a:buNone/>
            </a:pPr>
            <a:endParaRPr lang="en-US" sz="1600" dirty="0"/>
          </a:p>
          <a:p>
            <a:pPr lvl="0"/>
            <a:endParaRPr lang="en-US" sz="1600" dirty="0"/>
          </a:p>
          <a:p>
            <a:pPr marL="0" lvl="0" indent="0">
              <a:buNone/>
            </a:pPr>
            <a:endParaRPr lang="en-ZA" sz="1600" dirty="0">
              <a:solidFill>
                <a:srgbClr val="FF0000"/>
              </a:solidFill>
            </a:endParaRPr>
          </a:p>
          <a:p>
            <a:pPr marL="0" indent="0">
              <a:buNone/>
            </a:pPr>
            <a:endParaRPr lang="en-US" sz="1600"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CDA1804-B4B0-45AF-9A18-03D598D7A91C}"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400" b="0" i="0" u="none" strike="noStrike" kern="1200" cap="none" spc="0" normalizeH="0" baseline="0" noProof="0" dirty="0">
              <a:ln>
                <a:noFill/>
              </a:ln>
              <a:solidFill>
                <a:srgbClr val="000000"/>
              </a:solidFill>
              <a:effectLst/>
              <a:uLnTx/>
              <a:uFillTx/>
              <a:latin typeface="Arial Bold Italic" pitchFamily="1" charset="0"/>
              <a:ea typeface="+mn-ea"/>
              <a:cs typeface="+mn-cs"/>
            </a:endParaRPr>
          </a:p>
        </p:txBody>
      </p:sp>
    </p:spTree>
    <p:extLst>
      <p:ext uri="{BB962C8B-B14F-4D97-AF65-F5344CB8AC3E}">
        <p14:creationId xmlns:p14="http://schemas.microsoft.com/office/powerpoint/2010/main" val="3940521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96064" cy="838200"/>
          </a:xfrm>
        </p:spPr>
        <p:txBody>
          <a:bodyPr/>
          <a:lstStyle/>
          <a:p>
            <a:r>
              <a:rPr lang="en-US" sz="2400" dirty="0" smtClean="0"/>
              <a:t>                                                                            </a:t>
            </a:r>
            <a:endParaRPr lang="en-US" sz="2400" dirty="0"/>
          </a:p>
        </p:txBody>
      </p:sp>
      <p:sp>
        <p:nvSpPr>
          <p:cNvPr id="3" name="Vertical Text Placeholder 2"/>
          <p:cNvSpPr>
            <a:spLocks noGrp="1"/>
          </p:cNvSpPr>
          <p:nvPr>
            <p:ph type="body" orient="vert" idx="1"/>
          </p:nvPr>
        </p:nvSpPr>
        <p:spPr>
          <a:xfrm>
            <a:off x="7316" y="762919"/>
            <a:ext cx="9144000" cy="5517232"/>
          </a:xfrm>
        </p:spPr>
        <p:txBody>
          <a:bodyPr vert="horz">
            <a:normAutofit fontScale="92500" lnSpcReduction="20000"/>
          </a:bodyPr>
          <a:lstStyle/>
          <a:p>
            <a:pPr marL="0" lvl="0" indent="0">
              <a:buNone/>
            </a:pPr>
            <a:endParaRPr lang="en-US" sz="1600" dirty="0"/>
          </a:p>
          <a:p>
            <a:pPr marL="0" indent="0">
              <a:buNone/>
            </a:pPr>
            <a:r>
              <a:rPr lang="en-ZA" sz="1600" b="1" dirty="0" smtClean="0"/>
              <a:t>Loss </a:t>
            </a:r>
            <a:r>
              <a:rPr lang="en-ZA" sz="1600" b="1" dirty="0"/>
              <a:t>Mitigation Strategy (Water)</a:t>
            </a:r>
          </a:p>
          <a:p>
            <a:pPr marL="0" indent="0">
              <a:buNone/>
            </a:pPr>
            <a:r>
              <a:rPr lang="en-ZA" sz="1600" dirty="0"/>
              <a:t>(1) Work stream – Bulk Water Supply &amp; Bulk Meters</a:t>
            </a:r>
          </a:p>
          <a:p>
            <a:pPr marL="0" indent="0">
              <a:buNone/>
            </a:pPr>
            <a:r>
              <a:rPr lang="en-ZA" sz="1600" dirty="0"/>
              <a:t>Objective:</a:t>
            </a:r>
          </a:p>
          <a:p>
            <a:pPr>
              <a:buFont typeface="Wingdings" panose="05000000000000000000" pitchFamily="2" charset="2"/>
              <a:buChar char="ü"/>
            </a:pPr>
            <a:r>
              <a:rPr lang="en-ZA" sz="1600" dirty="0"/>
              <a:t>Provide bulk water balances to proactively establish accurate assessment of water losses in bulk water supply system</a:t>
            </a:r>
          </a:p>
          <a:p>
            <a:pPr>
              <a:buFont typeface="Wingdings" panose="05000000000000000000" pitchFamily="2" charset="2"/>
              <a:buChar char="ü"/>
            </a:pPr>
            <a:r>
              <a:rPr lang="en-ZA" sz="1600" dirty="0"/>
              <a:t>Replace/upgrade old infrastructure</a:t>
            </a:r>
          </a:p>
          <a:p>
            <a:pPr>
              <a:buFont typeface="Wingdings" panose="05000000000000000000" pitchFamily="2" charset="2"/>
              <a:buChar char="ü"/>
            </a:pPr>
            <a:r>
              <a:rPr lang="en-ZA" sz="1600" dirty="0"/>
              <a:t>Ensure adequate working bulk meters at all required supply points</a:t>
            </a:r>
          </a:p>
          <a:p>
            <a:pPr marL="0" indent="0">
              <a:buNone/>
            </a:pPr>
            <a:r>
              <a:rPr lang="en-ZA" sz="1600" dirty="0"/>
              <a:t>(2) Assistance to the Poor and School Leak Repairs</a:t>
            </a:r>
          </a:p>
          <a:p>
            <a:pPr marL="0" indent="0">
              <a:buNone/>
            </a:pPr>
            <a:r>
              <a:rPr lang="en-ZA" sz="1600" dirty="0"/>
              <a:t>Objective:</a:t>
            </a:r>
          </a:p>
          <a:p>
            <a:pPr>
              <a:buFont typeface="Wingdings" panose="05000000000000000000" pitchFamily="2" charset="2"/>
              <a:buChar char="ü"/>
            </a:pPr>
            <a:r>
              <a:rPr lang="en-ZA" sz="1600" dirty="0"/>
              <a:t>Ensure that internal water losses are identified and repaired</a:t>
            </a:r>
          </a:p>
          <a:p>
            <a:pPr marL="0" indent="0">
              <a:buNone/>
            </a:pPr>
            <a:r>
              <a:rPr lang="en-ZA" sz="1600" dirty="0"/>
              <a:t>(3) Leak Repair Contractor</a:t>
            </a:r>
          </a:p>
          <a:p>
            <a:pPr marL="0" indent="0">
              <a:buNone/>
            </a:pPr>
            <a:r>
              <a:rPr lang="en-ZA" sz="1600" dirty="0"/>
              <a:t>Objective:</a:t>
            </a:r>
          </a:p>
          <a:p>
            <a:pPr>
              <a:buFont typeface="Wingdings" panose="05000000000000000000" pitchFamily="2" charset="2"/>
              <a:buChar char="ü"/>
            </a:pPr>
            <a:r>
              <a:rPr lang="en-ZA" sz="1600" dirty="0"/>
              <a:t>To reduce water losses identified by the leak detection team by the appointment of repairs and maintenance contractor</a:t>
            </a:r>
          </a:p>
          <a:p>
            <a:pPr marL="0" indent="0">
              <a:buNone/>
            </a:pPr>
            <a:r>
              <a:rPr lang="en-ZA" sz="1600" dirty="0"/>
              <a:t>(4) Valve &amp; Fire Hydrant Audits</a:t>
            </a:r>
          </a:p>
          <a:p>
            <a:pPr marL="0" indent="0">
              <a:buNone/>
            </a:pPr>
            <a:r>
              <a:rPr lang="en-ZA" sz="1600" dirty="0"/>
              <a:t>Objective:</a:t>
            </a:r>
          </a:p>
          <a:p>
            <a:pPr>
              <a:buFont typeface="Wingdings" panose="05000000000000000000" pitchFamily="2" charset="2"/>
              <a:buChar char="ü"/>
            </a:pPr>
            <a:r>
              <a:rPr lang="en-ZA" sz="1600" dirty="0"/>
              <a:t>To ensure all valves and fire hydrants are located, working and are on the record system</a:t>
            </a:r>
          </a:p>
          <a:p>
            <a:pPr marL="0" indent="0">
              <a:buNone/>
            </a:pPr>
            <a:r>
              <a:rPr lang="en-ZA" sz="1600" dirty="0">
                <a:solidFill>
                  <a:srgbClr val="FF0000"/>
                </a:solidFill>
              </a:rPr>
              <a:t>ETC….</a:t>
            </a:r>
          </a:p>
          <a:p>
            <a:pPr marL="0" indent="0">
              <a:buNone/>
            </a:pPr>
            <a:endParaRPr lang="en-US" sz="1600"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CDA1804-B4B0-45AF-9A18-03D598D7A91C}"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400" b="0" i="0" u="none" strike="noStrike" kern="1200" cap="none" spc="0" normalizeH="0" baseline="0" noProof="0" dirty="0">
              <a:ln>
                <a:noFill/>
              </a:ln>
              <a:solidFill>
                <a:srgbClr val="000000"/>
              </a:solidFill>
              <a:effectLst/>
              <a:uLnTx/>
              <a:uFillTx/>
              <a:latin typeface="Arial Bold Italic" pitchFamily="1" charset="0"/>
              <a:ea typeface="+mn-ea"/>
              <a:cs typeface="+mn-cs"/>
            </a:endParaRPr>
          </a:p>
        </p:txBody>
      </p:sp>
      <p:sp>
        <p:nvSpPr>
          <p:cNvPr id="5" name="Vertical Text Placeholder 2"/>
          <p:cNvSpPr txBox="1">
            <a:spLocks/>
          </p:cNvSpPr>
          <p:nvPr/>
        </p:nvSpPr>
        <p:spPr>
          <a:xfrm>
            <a:off x="141362" y="1277144"/>
            <a:ext cx="9144000" cy="5517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smtClean="0"/>
          </a:p>
          <a:p>
            <a:endParaRPr lang="en-US" sz="1600" dirty="0" smtClean="0"/>
          </a:p>
          <a:p>
            <a:pPr marL="0" indent="0">
              <a:buFont typeface="Arial" panose="020B0604020202020204" pitchFamily="34" charset="0"/>
              <a:buNone/>
            </a:pPr>
            <a:endParaRPr lang="en-ZA" sz="1600" dirty="0" smtClean="0">
              <a:solidFill>
                <a:srgbClr val="FF0000"/>
              </a:solidFill>
            </a:endParaRPr>
          </a:p>
          <a:p>
            <a:pPr marL="0" indent="0">
              <a:buFont typeface="Arial" panose="020B0604020202020204" pitchFamily="34" charset="0"/>
              <a:buNone/>
            </a:pPr>
            <a:endParaRPr lang="en-US" sz="1600" dirty="0"/>
          </a:p>
        </p:txBody>
      </p:sp>
      <p:sp>
        <p:nvSpPr>
          <p:cNvPr id="6" name="Vertical Text Placeholder 2"/>
          <p:cNvSpPr txBox="1">
            <a:spLocks/>
          </p:cNvSpPr>
          <p:nvPr/>
        </p:nvSpPr>
        <p:spPr>
          <a:xfrm>
            <a:off x="293762" y="1429544"/>
            <a:ext cx="9144000" cy="5517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600" dirty="0" smtClean="0"/>
          </a:p>
          <a:p>
            <a:pPr marL="0" indent="0">
              <a:buFont typeface="Arial" panose="020B0604020202020204" pitchFamily="34" charset="0"/>
              <a:buNone/>
            </a:pPr>
            <a:endParaRPr lang="en-US" sz="1600" dirty="0" smtClean="0"/>
          </a:p>
          <a:p>
            <a:endParaRPr lang="en-US" sz="1600" dirty="0" smtClean="0"/>
          </a:p>
          <a:p>
            <a:pPr marL="0" indent="0">
              <a:buFont typeface="Arial" panose="020B0604020202020204" pitchFamily="34" charset="0"/>
              <a:buNone/>
            </a:pPr>
            <a:endParaRPr lang="en-ZA" sz="1600" dirty="0" smtClean="0">
              <a:solidFill>
                <a:srgbClr val="FF0000"/>
              </a:solidFill>
            </a:endParaRPr>
          </a:p>
          <a:p>
            <a:pPr marL="0" indent="0">
              <a:buFont typeface="Arial" panose="020B0604020202020204" pitchFamily="34" charset="0"/>
              <a:buNone/>
            </a:pPr>
            <a:endParaRPr lang="en-US" sz="1600" dirty="0"/>
          </a:p>
        </p:txBody>
      </p:sp>
      <p:sp>
        <p:nvSpPr>
          <p:cNvPr id="7" name="Title 1"/>
          <p:cNvSpPr txBox="1">
            <a:spLocks/>
          </p:cNvSpPr>
          <p:nvPr/>
        </p:nvSpPr>
        <p:spPr>
          <a:xfrm>
            <a:off x="32716" y="116632"/>
            <a:ext cx="89916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t>Water losses mitigation strategy</a:t>
            </a:r>
            <a:endParaRPr lang="en-ZA" sz="2400" b="1" dirty="0"/>
          </a:p>
        </p:txBody>
      </p:sp>
    </p:spTree>
    <p:extLst>
      <p:ext uri="{BB962C8B-B14F-4D97-AF65-F5344CB8AC3E}">
        <p14:creationId xmlns:p14="http://schemas.microsoft.com/office/powerpoint/2010/main" val="39934618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427018"/>
          </a:xfrm>
        </p:spPr>
        <p:txBody>
          <a:bodyPr>
            <a:noAutofit/>
          </a:bodyPr>
          <a:lstStyle/>
          <a:p>
            <a:r>
              <a:rPr lang="en-US" sz="2800" b="1" dirty="0"/>
              <a:t>Provision for R&amp;M and the spending performance for the past 5 years </a:t>
            </a:r>
            <a:r>
              <a:rPr lang="en-US" sz="2800" b="1" dirty="0" smtClean="0"/>
              <a:t>(2016/17</a:t>
            </a:r>
            <a:r>
              <a:rPr lang="en-US" sz="2800" b="1" dirty="0"/>
              <a:t>, 2017/18, </a:t>
            </a:r>
            <a:r>
              <a:rPr lang="en-US" sz="2800" b="1" dirty="0" smtClean="0"/>
              <a:t>2018/19,2019/20) </a:t>
            </a:r>
            <a:r>
              <a:rPr lang="en-US" sz="2800" b="1" dirty="0"/>
              <a:t>and mid-year </a:t>
            </a:r>
            <a:r>
              <a:rPr lang="en-US" sz="2800" b="1" dirty="0" smtClean="0"/>
              <a:t>2020/21.</a:t>
            </a:r>
            <a:endParaRPr lang="en-US" sz="2800" b="1" dirty="0"/>
          </a:p>
        </p:txBody>
      </p:sp>
      <p:sp>
        <p:nvSpPr>
          <p:cNvPr id="3" name="Vertical Text Placeholder 2"/>
          <p:cNvSpPr>
            <a:spLocks noGrp="1"/>
          </p:cNvSpPr>
          <p:nvPr>
            <p:ph type="body" orient="vert" idx="1"/>
          </p:nvPr>
        </p:nvSpPr>
        <p:spPr/>
        <p:txBody>
          <a:bodyPr vert="horz"/>
          <a:lstStyle/>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11690295"/>
              </p:ext>
            </p:extLst>
          </p:nvPr>
        </p:nvGraphicFramePr>
        <p:xfrm>
          <a:off x="533400" y="1676400"/>
          <a:ext cx="7606146" cy="3075708"/>
        </p:xfrm>
        <a:graphic>
          <a:graphicData uri="http://schemas.openxmlformats.org/drawingml/2006/table">
            <a:tbl>
              <a:tblPr firstRow="1" bandRow="1">
                <a:tableStyleId>{5C22544A-7EE6-4342-B048-85BDC9FD1C3A}</a:tableStyleId>
              </a:tblPr>
              <a:tblGrid>
                <a:gridCol w="2535382">
                  <a:extLst>
                    <a:ext uri="{9D8B030D-6E8A-4147-A177-3AD203B41FA5}">
                      <a16:colId xmlns:a16="http://schemas.microsoft.com/office/drawing/2014/main" xmlns="" val="20000"/>
                    </a:ext>
                  </a:extLst>
                </a:gridCol>
                <a:gridCol w="2535382">
                  <a:extLst>
                    <a:ext uri="{9D8B030D-6E8A-4147-A177-3AD203B41FA5}">
                      <a16:colId xmlns:a16="http://schemas.microsoft.com/office/drawing/2014/main" xmlns="" val="20001"/>
                    </a:ext>
                  </a:extLst>
                </a:gridCol>
                <a:gridCol w="2535382">
                  <a:extLst>
                    <a:ext uri="{9D8B030D-6E8A-4147-A177-3AD203B41FA5}">
                      <a16:colId xmlns:a16="http://schemas.microsoft.com/office/drawing/2014/main" xmlns="" val="20002"/>
                    </a:ext>
                  </a:extLst>
                </a:gridCol>
              </a:tblGrid>
              <a:tr h="512618">
                <a:tc>
                  <a:txBody>
                    <a:bodyPr/>
                    <a:lstStyle/>
                    <a:p>
                      <a:pPr algn="ctr"/>
                      <a:r>
                        <a:rPr lang="en-US" dirty="0"/>
                        <a:t>FY</a:t>
                      </a:r>
                    </a:p>
                  </a:txBody>
                  <a:tcPr/>
                </a:tc>
                <a:tc>
                  <a:txBody>
                    <a:bodyPr/>
                    <a:lstStyle/>
                    <a:p>
                      <a:pPr algn="ctr"/>
                      <a:r>
                        <a:rPr lang="en-US" dirty="0"/>
                        <a:t>BUDGET</a:t>
                      </a:r>
                    </a:p>
                  </a:txBody>
                  <a:tcPr/>
                </a:tc>
                <a:tc>
                  <a:txBody>
                    <a:bodyPr/>
                    <a:lstStyle/>
                    <a:p>
                      <a:pPr algn="ctr"/>
                      <a:r>
                        <a:rPr lang="en-US" dirty="0"/>
                        <a:t>EXPENDITURE</a:t>
                      </a:r>
                    </a:p>
                  </a:txBody>
                  <a:tcPr/>
                </a:tc>
                <a:extLst>
                  <a:ext uri="{0D108BD9-81ED-4DB2-BD59-A6C34878D82A}">
                    <a16:rowId xmlns:a16="http://schemas.microsoft.com/office/drawing/2014/main" xmlns="" val="10000"/>
                  </a:ext>
                </a:extLst>
              </a:tr>
              <a:tr h="512618">
                <a:tc>
                  <a:txBody>
                    <a:bodyPr/>
                    <a:lstStyle/>
                    <a:p>
                      <a:pPr algn="ctr"/>
                      <a:r>
                        <a:rPr lang="en-US" dirty="0"/>
                        <a:t>2016/17</a:t>
                      </a:r>
                    </a:p>
                  </a:txBody>
                  <a:tcPr/>
                </a:tc>
                <a:tc>
                  <a:txBody>
                    <a:bodyPr/>
                    <a:lstStyle/>
                    <a:p>
                      <a:pPr algn="ctr"/>
                      <a:r>
                        <a:rPr lang="en-US" dirty="0">
                          <a:solidFill>
                            <a:srgbClr val="FF0000"/>
                          </a:solidFill>
                        </a:rPr>
                        <a:t>12,794,000</a:t>
                      </a:r>
                    </a:p>
                  </a:txBody>
                  <a:tcPr>
                    <a:solidFill>
                      <a:schemeClr val="accent1">
                        <a:lumMod val="40000"/>
                        <a:lumOff val="60000"/>
                      </a:schemeClr>
                    </a:solidFill>
                  </a:tcPr>
                </a:tc>
                <a:tc>
                  <a:txBody>
                    <a:bodyPr/>
                    <a:lstStyle/>
                    <a:p>
                      <a:pPr algn="ctr"/>
                      <a:r>
                        <a:rPr lang="en-US" sz="1800" kern="1200" dirty="0">
                          <a:solidFill>
                            <a:schemeClr val="dk1"/>
                          </a:solidFill>
                          <a:latin typeface="+mn-lt"/>
                          <a:ea typeface="+mn-ea"/>
                          <a:cs typeface="+mn-cs"/>
                        </a:rPr>
                        <a:t>12,793,837.00 </a:t>
                      </a:r>
                      <a:endParaRPr lang="en-US" dirty="0"/>
                    </a:p>
                  </a:txBody>
                  <a:tcPr/>
                </a:tc>
                <a:extLst>
                  <a:ext uri="{0D108BD9-81ED-4DB2-BD59-A6C34878D82A}">
                    <a16:rowId xmlns:a16="http://schemas.microsoft.com/office/drawing/2014/main" xmlns="" val="10001"/>
                  </a:ext>
                </a:extLst>
              </a:tr>
              <a:tr h="512618">
                <a:tc>
                  <a:txBody>
                    <a:bodyPr/>
                    <a:lstStyle/>
                    <a:p>
                      <a:pPr algn="ctr"/>
                      <a:r>
                        <a:rPr lang="en-US" dirty="0"/>
                        <a:t>2017/18</a:t>
                      </a:r>
                    </a:p>
                  </a:txBody>
                  <a:tcPr/>
                </a:tc>
                <a:tc>
                  <a:txBody>
                    <a:bodyPr/>
                    <a:lstStyle/>
                    <a:p>
                      <a:pPr algn="ctr"/>
                      <a:r>
                        <a:rPr lang="en-US" dirty="0">
                          <a:solidFill>
                            <a:srgbClr val="FF0000"/>
                          </a:solidFill>
                        </a:rPr>
                        <a:t>37,324,000</a:t>
                      </a:r>
                    </a:p>
                  </a:txBody>
                  <a:tcPr>
                    <a:solidFill>
                      <a:schemeClr val="accent1">
                        <a:lumMod val="40000"/>
                        <a:lumOff val="60000"/>
                      </a:schemeClr>
                    </a:solidFill>
                  </a:tcPr>
                </a:tc>
                <a:tc>
                  <a:txBody>
                    <a:bodyPr/>
                    <a:lstStyle/>
                    <a:p>
                      <a:pPr algn="ctr"/>
                      <a:r>
                        <a:rPr lang="en-US" sz="1800" kern="1200" dirty="0">
                          <a:solidFill>
                            <a:schemeClr val="dk1"/>
                          </a:solidFill>
                          <a:latin typeface="+mn-lt"/>
                          <a:ea typeface="+mn-ea"/>
                          <a:cs typeface="+mn-cs"/>
                        </a:rPr>
                        <a:t>8,777,044.00 </a:t>
                      </a:r>
                      <a:endParaRPr lang="en-US" dirty="0"/>
                    </a:p>
                  </a:txBody>
                  <a:tcPr/>
                </a:tc>
                <a:extLst>
                  <a:ext uri="{0D108BD9-81ED-4DB2-BD59-A6C34878D82A}">
                    <a16:rowId xmlns:a16="http://schemas.microsoft.com/office/drawing/2014/main" xmlns="" val="10002"/>
                  </a:ext>
                </a:extLst>
              </a:tr>
              <a:tr h="512618">
                <a:tc>
                  <a:txBody>
                    <a:bodyPr/>
                    <a:lstStyle/>
                    <a:p>
                      <a:pPr algn="ctr"/>
                      <a:r>
                        <a:rPr lang="en-US" dirty="0"/>
                        <a:t>2018/19</a:t>
                      </a:r>
                    </a:p>
                  </a:txBody>
                  <a:tcPr/>
                </a:tc>
                <a:tc>
                  <a:txBody>
                    <a:bodyPr/>
                    <a:lstStyle/>
                    <a:p>
                      <a:pPr algn="ctr"/>
                      <a:r>
                        <a:rPr lang="en-US" dirty="0">
                          <a:solidFill>
                            <a:srgbClr val="FF0000"/>
                          </a:solidFill>
                        </a:rPr>
                        <a:t>39,302,000</a:t>
                      </a:r>
                    </a:p>
                  </a:txBody>
                  <a:tcPr>
                    <a:solidFill>
                      <a:schemeClr val="accent1">
                        <a:lumMod val="60000"/>
                        <a:lumOff val="40000"/>
                      </a:schemeClr>
                    </a:solidFill>
                  </a:tcPr>
                </a:tc>
                <a:tc>
                  <a:txBody>
                    <a:bodyPr/>
                    <a:lstStyle/>
                    <a:p>
                      <a:pPr algn="ctr"/>
                      <a:r>
                        <a:rPr lang="en-US" sz="1800" kern="1200" dirty="0">
                          <a:solidFill>
                            <a:schemeClr val="dk1"/>
                          </a:solidFill>
                          <a:latin typeface="+mn-lt"/>
                          <a:ea typeface="+mn-ea"/>
                          <a:cs typeface="+mn-cs"/>
                        </a:rPr>
                        <a:t>294,549.00 </a:t>
                      </a:r>
                      <a:endParaRPr lang="en-US" dirty="0"/>
                    </a:p>
                  </a:txBody>
                  <a:tcPr/>
                </a:tc>
                <a:extLst>
                  <a:ext uri="{0D108BD9-81ED-4DB2-BD59-A6C34878D82A}">
                    <a16:rowId xmlns:a16="http://schemas.microsoft.com/office/drawing/2014/main" xmlns="" val="10003"/>
                  </a:ext>
                </a:extLst>
              </a:tr>
              <a:tr h="512618">
                <a:tc>
                  <a:txBody>
                    <a:bodyPr/>
                    <a:lstStyle/>
                    <a:p>
                      <a:pPr algn="ctr"/>
                      <a:r>
                        <a:rPr lang="en-US" dirty="0"/>
                        <a:t>2019/20</a:t>
                      </a:r>
                    </a:p>
                  </a:txBody>
                  <a:tcPr/>
                </a:tc>
                <a:tc>
                  <a:txBody>
                    <a:bodyPr/>
                    <a:lstStyle/>
                    <a:p>
                      <a:pPr algn="ctr"/>
                      <a:r>
                        <a:rPr lang="en-US" dirty="0" smtClean="0">
                          <a:solidFill>
                            <a:srgbClr val="FF0000"/>
                          </a:solidFill>
                        </a:rPr>
                        <a:t>41,422,000</a:t>
                      </a:r>
                      <a:endParaRPr lang="en-US" dirty="0">
                        <a:solidFill>
                          <a:srgbClr val="FF0000"/>
                        </a:solidFill>
                      </a:endParaRPr>
                    </a:p>
                  </a:txBody>
                  <a:tcPr>
                    <a:solidFill>
                      <a:schemeClr val="accent1">
                        <a:lumMod val="40000"/>
                        <a:lumOff val="60000"/>
                      </a:schemeClr>
                    </a:solidFill>
                  </a:tcPr>
                </a:tc>
                <a:tc>
                  <a:txBody>
                    <a:bodyPr/>
                    <a:lstStyle/>
                    <a:p>
                      <a:pPr algn="ctr"/>
                      <a:r>
                        <a:rPr lang="en-US" sz="1800" kern="1200" dirty="0" smtClean="0">
                          <a:solidFill>
                            <a:schemeClr val="dk1"/>
                          </a:solidFill>
                          <a:latin typeface="+mn-lt"/>
                          <a:ea typeface="+mn-ea"/>
                          <a:cs typeface="+mn-cs"/>
                        </a:rPr>
                        <a:t>1,305,763.00 </a:t>
                      </a:r>
                      <a:endParaRPr lang="en-US" dirty="0"/>
                    </a:p>
                  </a:txBody>
                  <a:tcPr/>
                </a:tc>
                <a:extLst>
                  <a:ext uri="{0D108BD9-81ED-4DB2-BD59-A6C34878D82A}">
                    <a16:rowId xmlns:a16="http://schemas.microsoft.com/office/drawing/2014/main" xmlns="" val="10004"/>
                  </a:ext>
                </a:extLst>
              </a:tr>
              <a:tr h="512618">
                <a:tc>
                  <a:txBody>
                    <a:bodyPr/>
                    <a:lstStyle/>
                    <a:p>
                      <a:pPr algn="ctr"/>
                      <a:r>
                        <a:rPr lang="en-US" dirty="0" smtClean="0"/>
                        <a:t>2020/21</a:t>
                      </a:r>
                      <a:endParaRPr lang="en-US" dirty="0"/>
                    </a:p>
                  </a:txBody>
                  <a:tcPr/>
                </a:tc>
                <a:tc>
                  <a:txBody>
                    <a:bodyPr/>
                    <a:lstStyle/>
                    <a:p>
                      <a:pPr algn="ctr"/>
                      <a:r>
                        <a:rPr lang="en-US" dirty="0" smtClean="0">
                          <a:solidFill>
                            <a:srgbClr val="FF0000"/>
                          </a:solidFill>
                        </a:rPr>
                        <a:t>2,542,400</a:t>
                      </a:r>
                      <a:endParaRPr lang="en-US" dirty="0">
                        <a:solidFill>
                          <a:srgbClr val="FF0000"/>
                        </a:solidFill>
                      </a:endParaRPr>
                    </a:p>
                  </a:txBody>
                  <a:tcPr>
                    <a:solidFill>
                      <a:schemeClr val="accent1">
                        <a:lumMod val="40000"/>
                        <a:lumOff val="60000"/>
                      </a:schemeClr>
                    </a:solidFill>
                  </a:tcPr>
                </a:tc>
                <a:tc>
                  <a:txBody>
                    <a:bodyPr/>
                    <a:lstStyle/>
                    <a:p>
                      <a:pPr algn="ctr"/>
                      <a:r>
                        <a:rPr lang="en-US" sz="1800" kern="1200" dirty="0" smtClean="0">
                          <a:solidFill>
                            <a:schemeClr val="dk1"/>
                          </a:solidFill>
                          <a:latin typeface="+mn-lt"/>
                          <a:ea typeface="+mn-ea"/>
                          <a:cs typeface="+mn-cs"/>
                        </a:rPr>
                        <a:t>102,576.00 </a:t>
                      </a:r>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890779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Asset Renewal</a:t>
            </a:r>
          </a:p>
        </p:txBody>
      </p:sp>
      <p:sp>
        <p:nvSpPr>
          <p:cNvPr id="3" name="Vertical Text Placeholder 2"/>
          <p:cNvSpPr>
            <a:spLocks noGrp="1"/>
          </p:cNvSpPr>
          <p:nvPr>
            <p:ph type="body" orient="vert" idx="1"/>
          </p:nvPr>
        </p:nvSpPr>
        <p:spPr/>
        <p:txBody>
          <a:bodyPr vert="horz"/>
          <a:lstStyle/>
          <a:p>
            <a:r>
              <a:rPr lang="en-US" sz="2000" dirty="0"/>
              <a:t>There is </a:t>
            </a:r>
            <a:r>
              <a:rPr lang="en-US" sz="2000" dirty="0" smtClean="0"/>
              <a:t> </a:t>
            </a:r>
            <a:r>
              <a:rPr lang="en-US" sz="2000" dirty="0"/>
              <a:t>provision for Asset renewal as the Municipality due to cash flow constraints hence assets are being maintained as and when needed</a:t>
            </a:r>
            <a:r>
              <a:rPr lang="en-US" sz="2000" dirty="0" smtClean="0"/>
              <a:t>. Budgeted Figure is </a:t>
            </a:r>
            <a:r>
              <a:rPr lang="en-US" sz="2000" u="sng" dirty="0" smtClean="0"/>
              <a:t>R 15,647,000</a:t>
            </a:r>
            <a:r>
              <a:rPr lang="en-US" sz="2000" dirty="0" smtClean="0"/>
              <a:t>.</a:t>
            </a:r>
            <a:endParaRPr lang="en-US" sz="2000" dirty="0"/>
          </a:p>
          <a:p>
            <a:endParaRPr lang="en-US" sz="2000" dirty="0"/>
          </a:p>
          <a:p>
            <a:r>
              <a:rPr lang="en-US" sz="2000" dirty="0"/>
              <a:t>The under provision of Asset renewal result in Dilapidated Assets which will result in poor service delivery to the community.</a:t>
            </a:r>
          </a:p>
          <a:p>
            <a:pPr marL="0" indent="0">
              <a:buNone/>
            </a:pPr>
            <a:endParaRPr lang="en-US" dirty="0"/>
          </a:p>
        </p:txBody>
      </p:sp>
    </p:spTree>
    <p:extLst>
      <p:ext uri="{BB962C8B-B14F-4D97-AF65-F5344CB8AC3E}">
        <p14:creationId xmlns:p14="http://schemas.microsoft.com/office/powerpoint/2010/main" val="180874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10495</TotalTime>
  <Words>8210</Words>
  <Application>Microsoft Office PowerPoint</Application>
  <PresentationFormat>On-screen Show (4:3)</PresentationFormat>
  <Paragraphs>2268</Paragraphs>
  <Slides>106</Slides>
  <Notes>14</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106</vt:i4>
      </vt:variant>
    </vt:vector>
  </HeadingPairs>
  <TitlesOfParts>
    <vt:vector size="125" baseType="lpstr">
      <vt:lpstr>ＭＳ Ｐゴシック</vt:lpstr>
      <vt:lpstr>Aharoni</vt:lpstr>
      <vt:lpstr>Arial</vt:lpstr>
      <vt:lpstr>Arial Black</vt:lpstr>
      <vt:lpstr>Arial Bold</vt:lpstr>
      <vt:lpstr>Arial Bold Italic</vt:lpstr>
      <vt:lpstr>Arial Narrow</vt:lpstr>
      <vt:lpstr>Calibri</vt:lpstr>
      <vt:lpstr>Calibri Light</vt:lpstr>
      <vt:lpstr>Century Gothic</vt:lpstr>
      <vt:lpstr>Courier New</vt:lpstr>
      <vt:lpstr>Osaka</vt:lpstr>
      <vt:lpstr>Swis721 Hv BT</vt:lpstr>
      <vt:lpstr>Times New Roman</vt:lpstr>
      <vt:lpstr>Wingdings</vt:lpstr>
      <vt:lpstr>Office Theme</vt:lpstr>
      <vt:lpstr>1_Office Theme</vt:lpstr>
      <vt:lpstr>2_Office Theme</vt:lpstr>
      <vt:lpstr>Microsoft Excel Worksheet</vt:lpstr>
      <vt:lpstr>PowerPoint Presentation</vt:lpstr>
      <vt:lpstr>Institutional Health </vt:lpstr>
      <vt:lpstr>PowerPoint Presentation</vt:lpstr>
      <vt:lpstr>              Introductory Remarks by the Accounting Officer </vt:lpstr>
      <vt:lpstr>Institutional gaps impeding performance</vt:lpstr>
      <vt:lpstr>Institutional gaps impeding performance</vt:lpstr>
      <vt:lpstr>PowerPoint Presentation</vt:lpstr>
      <vt:lpstr>PowerPoint Presentation</vt:lpstr>
      <vt:lpstr>PowerPoint Presentation</vt:lpstr>
      <vt:lpstr>PowerPoint Presentation</vt:lpstr>
      <vt:lpstr>Employees' Status</vt:lpstr>
      <vt:lpstr>Filling of Critical posts- @31 December 2022</vt:lpstr>
      <vt:lpstr>Municipal Regulations - Planning</vt:lpstr>
      <vt:lpstr>Municipal Regulations - Implementation</vt:lpstr>
      <vt:lpstr>PowerPoint Presentation</vt:lpstr>
      <vt:lpstr>Planning budget and reporting alignment</vt:lpstr>
      <vt:lpstr>        </vt:lpstr>
      <vt:lpstr>Political Management Team  meet at least once a week and the Municipal manager attend   as per invitation. (ii)        Top management forms part of monthly Executive  Committee meetings. There is a plan to do advertisement of vacancies as prioritised and Section 79 chairpersons play oversight role on municipal departments The Top Management meet the required competency and relevant qualification The Performance Agreements where signed at the beginning of financial year and are linked to IDP/SDBIP Use of consultants Is discouraged but certain usage of them is due to lack of internal skills however there is  Value for money; transfer of skills ; mechanisms to monitor the quality of worked performed and consequences for sub standard/non performance. Eg. N-Schedule is signed for Mscoa Budget reform         (iv)        There is no any threats to administrative stability apart from the going concern issues , which might  cause the institution not to meet its future budgetary commitments          </vt:lpstr>
      <vt:lpstr>PowerPoint Presentation</vt:lpstr>
      <vt:lpstr> Spatial strategy to address your structural impediments</vt:lpstr>
      <vt:lpstr>PowerPoint Presentation</vt:lpstr>
      <vt:lpstr>Spatial strategy to address your structural impediments Continues……</vt:lpstr>
      <vt:lpstr>Spatial strategy to address your structural impediments Continues……</vt:lpstr>
      <vt:lpstr>Spatial strategy to address your structural impediments Continues……</vt:lpstr>
      <vt:lpstr>Spatial strategy to address your structural impediments Continues……</vt:lpstr>
      <vt:lpstr>Spatial strategy to address your structural impediments Continues……</vt:lpstr>
      <vt:lpstr>Financial Health Session 2:  Financial Performance for the 2021/22 &amp; 2022/23 Financial Year</vt:lpstr>
      <vt:lpstr>Operating Revenue Performance – 2022/23</vt:lpstr>
      <vt:lpstr>Operating Expenditure Performance – 2022/23</vt:lpstr>
      <vt:lpstr>Cash Flow  2022/23 </vt:lpstr>
      <vt:lpstr>Audited Financial Performance – (2016/17 - 2021/22) </vt:lpstr>
      <vt:lpstr>Financial Recovery Plan</vt:lpstr>
      <vt:lpstr>Cost Containment</vt:lpstr>
      <vt:lpstr>Distribution Losses</vt:lpstr>
      <vt:lpstr>Auditor Financial Performance – 2022/23</vt:lpstr>
      <vt:lpstr>PowerPoint Presentation</vt:lpstr>
      <vt:lpstr>Property Valuation and Rating</vt:lpstr>
      <vt:lpstr>FINANCIAL GOVERNANCE 3</vt:lpstr>
      <vt:lpstr>Special Adjustment Budget </vt:lpstr>
      <vt:lpstr> 1.2. Conditional Grant Performance </vt:lpstr>
      <vt:lpstr>Conditional Grant Performance – 2021/22</vt:lpstr>
      <vt:lpstr>Conditional Grant Performance - 2019/20,  2020/21 and 2021/22</vt:lpstr>
      <vt:lpstr>Conditional Grant Performance – 2016/17 – 2020/21     (5 years)</vt:lpstr>
      <vt:lpstr>PowerPoint Presentation</vt:lpstr>
      <vt:lpstr>  </vt:lpstr>
      <vt:lpstr>ADJUSTED REVENUE 2022/2023</vt:lpstr>
      <vt:lpstr>ADJUSTED EXPENDITURE 2022/23</vt:lpstr>
      <vt:lpstr>  </vt:lpstr>
      <vt:lpstr>  </vt:lpstr>
      <vt:lpstr>PowerPoint Presentation</vt:lpstr>
      <vt:lpstr>  </vt:lpstr>
      <vt:lpstr>  </vt:lpstr>
      <vt:lpstr>  Auditor General report – 2020/21</vt:lpstr>
      <vt:lpstr>PowerPoint Presentation</vt:lpstr>
      <vt:lpstr>Monitoring of audit action plans</vt:lpstr>
      <vt:lpstr>Monitoring of audit action plans</vt:lpstr>
      <vt:lpstr>PowerPoint Presentation</vt:lpstr>
      <vt:lpstr>PowerPoint Presentation</vt:lpstr>
      <vt:lpstr>  </vt:lpstr>
      <vt:lpstr>PowerPoint Presentation</vt:lpstr>
      <vt:lpstr>PowerPoint Presentation</vt:lpstr>
      <vt:lpstr>PowerPoint Presentation</vt:lpstr>
      <vt:lpstr>PowerPoint Presentation</vt:lpstr>
      <vt:lpstr>Risk Management</vt:lpstr>
      <vt:lpstr>PowerPoint Presentation</vt:lpstr>
      <vt:lpstr>2022/23 Risk Register </vt:lpstr>
      <vt:lpstr>PowerPoint Presentation</vt:lpstr>
      <vt:lpstr>PowerPoint Presentation</vt:lpstr>
      <vt:lpstr>PowerPoint Presentation</vt:lpstr>
      <vt:lpstr>MPAC</vt:lpstr>
      <vt:lpstr>PowerPoint Presentation</vt:lpstr>
      <vt:lpstr>Consequence Management</vt:lpstr>
      <vt:lpstr>PowerPoint Presentation</vt:lpstr>
      <vt:lpstr>Special Adjustment Budget </vt:lpstr>
      <vt:lpstr>PowerPoint Presentation</vt:lpstr>
      <vt:lpstr>PowerPoint Presentation</vt:lpstr>
      <vt:lpstr>Addressing Historical Unauthorised Expenditure</vt:lpstr>
      <vt:lpstr>Addressing Historical Irregular Expenditure</vt:lpstr>
      <vt:lpstr>Addressing Historical Fruitless and Wasteful Expenditure</vt:lpstr>
      <vt:lpstr>Addressing the Unauthorised, Irregular, Fruitless and Wasteful Expenditure identified in-year (during 2019/20</vt:lpstr>
      <vt:lpstr>Reporting on implementation UIFW reduction strategy, Reduction Plan </vt:lpstr>
      <vt:lpstr>Reporting on implementation UIFW reduction strategy ,Reduction Plan </vt:lpstr>
      <vt:lpstr>Progress report for the funding plan(those with unfunded budget)</vt:lpstr>
      <vt:lpstr>MSCOA - Business process &amp; systems alignment </vt:lpstr>
      <vt:lpstr>mSCOA Governance</vt:lpstr>
      <vt:lpstr>mSCOA Implementation</vt:lpstr>
      <vt:lpstr>mSCOA implementation</vt:lpstr>
      <vt:lpstr>PowerPoint Presentation</vt:lpstr>
      <vt:lpstr>Service Delivery Performance (SDBIP) – 2019/20 - 2021/22</vt:lpstr>
      <vt:lpstr>Service Delivery Performance (SDBIP) - 2021/2022 </vt:lpstr>
      <vt:lpstr>Service Delivery Performance (SDBIP) – 2021/2022</vt:lpstr>
      <vt:lpstr>Service Delivery Performance (SDBIP) - 2021/2022</vt:lpstr>
      <vt:lpstr>PowerPoint Presentation</vt:lpstr>
      <vt:lpstr>Electricity losses mitigation strategy</vt:lpstr>
      <vt:lpstr>COMPLETED PROJECTS</vt:lpstr>
      <vt:lpstr>Site visits presentation - 2018/19 – 2019/20</vt:lpstr>
      <vt:lpstr>                                                                            </vt:lpstr>
      <vt:lpstr>Provision for R&amp;M and the spending performance for the past 5 years (2016/17, 2017/18, 2018/19,2019/20) and mid-year 2020/21.</vt:lpstr>
      <vt:lpstr>Asset Renewal</vt:lpstr>
      <vt:lpstr>Updated Asset Register</vt:lpstr>
      <vt:lpstr>Municipality Economic Recovery Plan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Eddy</dc:creator>
  <cp:lastModifiedBy>Fikile Mabasa</cp:lastModifiedBy>
  <cp:revision>340</cp:revision>
  <cp:lastPrinted>2023-01-18T10:38:49Z</cp:lastPrinted>
  <dcterms:created xsi:type="dcterms:W3CDTF">2018-06-26T15:05:31Z</dcterms:created>
  <dcterms:modified xsi:type="dcterms:W3CDTF">2023-01-19T13:36:17Z</dcterms:modified>
</cp:coreProperties>
</file>